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4"/>
  </p:notesMasterIdLst>
  <p:sldIdLst>
    <p:sldId id="330" r:id="rId5"/>
    <p:sldId id="356" r:id="rId6"/>
    <p:sldId id="357" r:id="rId7"/>
    <p:sldId id="354" r:id="rId8"/>
    <p:sldId id="362" r:id="rId9"/>
    <p:sldId id="363" r:id="rId10"/>
    <p:sldId id="364" r:id="rId11"/>
    <p:sldId id="375" r:id="rId12"/>
    <p:sldId id="379" r:id="rId13"/>
    <p:sldId id="376" r:id="rId14"/>
    <p:sldId id="377" r:id="rId15"/>
    <p:sldId id="367" r:id="rId16"/>
    <p:sldId id="368" r:id="rId17"/>
    <p:sldId id="378" r:id="rId18"/>
    <p:sldId id="371" r:id="rId19"/>
    <p:sldId id="369" r:id="rId20"/>
    <p:sldId id="372" r:id="rId21"/>
    <p:sldId id="374" r:id="rId22"/>
    <p:sldId id="373" r:id="rId23"/>
  </p:sldIdLst>
  <p:sldSz cx="9144000" cy="6858000" type="screen4x3"/>
  <p:notesSz cx="7086600" cy="9359900"/>
  <p:embeddedFontLst>
    <p:embeddedFont>
      <p:font typeface="Calibri" panose="020F050202020403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38">
          <p15:clr>
            <a:srgbClr val="A4A3A4"/>
          </p15:clr>
        </p15:guide>
        <p15:guide id="2" pos="3424">
          <p15:clr>
            <a:srgbClr val="A4A3A4"/>
          </p15:clr>
        </p15:guide>
      </p15:sldGuideLst>
    </p:ext>
    <p:ext uri="{2D200454-40CA-4A62-9FC3-DE9A4176ACB9}">
      <p15:notesGuideLst xmlns:p15="http://schemas.microsoft.com/office/powerpoint/2012/main">
        <p15:guide id="1" orient="horz" pos="2948">
          <p15:clr>
            <a:srgbClr val="A4A3A4"/>
          </p15:clr>
        </p15:guide>
        <p15:guide id="2" pos="223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mc" initials="mc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D4E4"/>
    <a:srgbClr val="ADC2DB"/>
    <a:srgbClr val="034B92"/>
    <a:srgbClr val="660066"/>
    <a:srgbClr val="E9EFF5"/>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83758" autoAdjust="0"/>
  </p:normalViewPr>
  <p:slideViewPr>
    <p:cSldViewPr snapToGrid="0">
      <p:cViewPr varScale="1">
        <p:scale>
          <a:sx n="114" d="100"/>
          <a:sy n="114" d="100"/>
        </p:scale>
        <p:origin x="1392" y="96"/>
      </p:cViewPr>
      <p:guideLst>
        <p:guide orient="horz" pos="3838"/>
        <p:guide pos="34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8" d="100"/>
        <a:sy n="88" d="100"/>
      </p:scale>
      <p:origin x="0" y="0"/>
    </p:cViewPr>
  </p:sorterViewPr>
  <p:notesViewPr>
    <p:cSldViewPr snapToGrid="0">
      <p:cViewPr varScale="1">
        <p:scale>
          <a:sx n="56" d="100"/>
          <a:sy n="56" d="100"/>
        </p:scale>
        <p:origin x="-1714" y="-86"/>
      </p:cViewPr>
      <p:guideLst>
        <p:guide orient="horz" pos="2948"/>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67995"/>
          </a:xfrm>
          <a:prstGeom prst="rect">
            <a:avLst/>
          </a:prstGeom>
        </p:spPr>
        <p:txBody>
          <a:bodyPr vert="horz" lIns="93966" tIns="46983" rIns="93966" bIns="46983" rtlCol="0"/>
          <a:lstStyle>
            <a:lvl1pPr algn="l">
              <a:defRPr sz="1200"/>
            </a:lvl1pPr>
          </a:lstStyle>
          <a:p>
            <a:endParaRPr lang="en-CA" dirty="0"/>
          </a:p>
        </p:txBody>
      </p:sp>
      <p:sp>
        <p:nvSpPr>
          <p:cNvPr id="3" name="Date Placeholder 2"/>
          <p:cNvSpPr>
            <a:spLocks noGrp="1"/>
          </p:cNvSpPr>
          <p:nvPr>
            <p:ph type="dt" idx="1"/>
          </p:nvPr>
        </p:nvSpPr>
        <p:spPr>
          <a:xfrm>
            <a:off x="4014100" y="0"/>
            <a:ext cx="3070860" cy="467995"/>
          </a:xfrm>
          <a:prstGeom prst="rect">
            <a:avLst/>
          </a:prstGeom>
        </p:spPr>
        <p:txBody>
          <a:bodyPr vert="horz" lIns="93966" tIns="46983" rIns="93966" bIns="46983" rtlCol="0"/>
          <a:lstStyle>
            <a:lvl1pPr algn="r">
              <a:defRPr sz="1200"/>
            </a:lvl1pPr>
          </a:lstStyle>
          <a:p>
            <a:fld id="{65C58875-E93A-41D8-95F9-BF6DB4C6F479}" type="datetimeFigureOut">
              <a:rPr lang="en-CA" smtClean="0"/>
              <a:pPr/>
              <a:t>06/04/2017</a:t>
            </a:fld>
            <a:endParaRPr lang="en-CA" dirty="0"/>
          </a:p>
        </p:txBody>
      </p:sp>
      <p:sp>
        <p:nvSpPr>
          <p:cNvPr id="4" name="Slide Image Placeholder 3"/>
          <p:cNvSpPr>
            <a:spLocks noGrp="1" noRot="1" noChangeAspect="1"/>
          </p:cNvSpPr>
          <p:nvPr>
            <p:ph type="sldImg" idx="2"/>
          </p:nvPr>
        </p:nvSpPr>
        <p:spPr>
          <a:xfrm>
            <a:off x="1203325" y="701675"/>
            <a:ext cx="4679950" cy="3509963"/>
          </a:xfrm>
          <a:prstGeom prst="rect">
            <a:avLst/>
          </a:prstGeom>
          <a:noFill/>
          <a:ln w="12700">
            <a:solidFill>
              <a:prstClr val="black"/>
            </a:solidFill>
          </a:ln>
        </p:spPr>
        <p:txBody>
          <a:bodyPr vert="horz" lIns="93966" tIns="46983" rIns="93966" bIns="46983" rtlCol="0" anchor="ctr"/>
          <a:lstStyle/>
          <a:p>
            <a:endParaRPr lang="en-CA" dirty="0"/>
          </a:p>
        </p:txBody>
      </p:sp>
      <p:sp>
        <p:nvSpPr>
          <p:cNvPr id="5" name="Notes Placeholder 4"/>
          <p:cNvSpPr>
            <a:spLocks noGrp="1"/>
          </p:cNvSpPr>
          <p:nvPr>
            <p:ph type="body" sz="quarter" idx="3"/>
          </p:nvPr>
        </p:nvSpPr>
        <p:spPr>
          <a:xfrm>
            <a:off x="708660" y="4445954"/>
            <a:ext cx="5669280" cy="4211955"/>
          </a:xfrm>
          <a:prstGeom prst="rect">
            <a:avLst/>
          </a:prstGeom>
        </p:spPr>
        <p:txBody>
          <a:bodyPr vert="horz" lIns="93966" tIns="46983" rIns="93966" bIns="4698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90282"/>
            <a:ext cx="3070860" cy="467995"/>
          </a:xfrm>
          <a:prstGeom prst="rect">
            <a:avLst/>
          </a:prstGeom>
        </p:spPr>
        <p:txBody>
          <a:bodyPr vert="horz" lIns="93966" tIns="46983" rIns="93966" bIns="46983" rtlCol="0" anchor="b"/>
          <a:lstStyle>
            <a:lvl1pPr algn="l">
              <a:defRPr sz="1200"/>
            </a:lvl1pPr>
          </a:lstStyle>
          <a:p>
            <a:endParaRPr lang="en-CA" dirty="0"/>
          </a:p>
        </p:txBody>
      </p:sp>
      <p:sp>
        <p:nvSpPr>
          <p:cNvPr id="7" name="Slide Number Placeholder 6"/>
          <p:cNvSpPr>
            <a:spLocks noGrp="1"/>
          </p:cNvSpPr>
          <p:nvPr>
            <p:ph type="sldNum" sz="quarter" idx="5"/>
          </p:nvPr>
        </p:nvSpPr>
        <p:spPr>
          <a:xfrm>
            <a:off x="4014100" y="8890282"/>
            <a:ext cx="3070860" cy="467995"/>
          </a:xfrm>
          <a:prstGeom prst="rect">
            <a:avLst/>
          </a:prstGeom>
        </p:spPr>
        <p:txBody>
          <a:bodyPr vert="horz" lIns="93966" tIns="46983" rIns="93966" bIns="46983" rtlCol="0" anchor="b"/>
          <a:lstStyle>
            <a:lvl1pPr algn="r">
              <a:defRPr sz="1200"/>
            </a:lvl1pPr>
          </a:lstStyle>
          <a:p>
            <a:fld id="{EABADF3B-7EFC-4A41-8083-E8BCAC0B1F4E}" type="slidenum">
              <a:rPr lang="en-CA" smtClean="0"/>
              <a:pPr/>
              <a:t>‹#›</a:t>
            </a:fld>
            <a:endParaRPr lang="en-CA" dirty="0"/>
          </a:p>
        </p:txBody>
      </p:sp>
    </p:spTree>
    <p:extLst>
      <p:ext uri="{BB962C8B-B14F-4D97-AF65-F5344CB8AC3E}">
        <p14:creationId xmlns:p14="http://schemas.microsoft.com/office/powerpoint/2010/main" val="3897810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ABADF3B-7EFC-4A41-8083-E8BCAC0B1F4E}" type="slidenum">
              <a:rPr lang="en-CA" smtClean="0"/>
              <a:pPr/>
              <a:t>1</a:t>
            </a:fld>
            <a:endParaRPr lang="en-CA" dirty="0"/>
          </a:p>
        </p:txBody>
      </p:sp>
    </p:spTree>
    <p:extLst>
      <p:ext uri="{BB962C8B-B14F-4D97-AF65-F5344CB8AC3E}">
        <p14:creationId xmlns:p14="http://schemas.microsoft.com/office/powerpoint/2010/main" val="3578856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13" name="Integrity Service Excellence"/>
          <p:cNvSpPr txBox="1">
            <a:spLocks noChangeArrowheads="1"/>
          </p:cNvSpPr>
          <p:nvPr/>
        </p:nvSpPr>
        <p:spPr bwMode="auto">
          <a:xfrm>
            <a:off x="251520" y="5636096"/>
            <a:ext cx="4032448" cy="457200"/>
          </a:xfrm>
          <a:prstGeom prst="rect">
            <a:avLst/>
          </a:prstGeom>
          <a:noFill/>
          <a:ln w="9525" algn="ctr">
            <a:noFill/>
            <a:miter lim="800000"/>
            <a:headEnd/>
            <a:tailEnd/>
          </a:ln>
          <a:effectLst/>
        </p:spPr>
        <p:txBody>
          <a:bodyPr anchor="ctr"/>
          <a:lstStyle/>
          <a:p>
            <a:pPr algn="ctr">
              <a:spcBef>
                <a:spcPct val="0"/>
              </a:spcBef>
              <a:buFontTx/>
              <a:buNone/>
              <a:defRPr/>
            </a:pPr>
            <a:r>
              <a:rPr lang="en-US" sz="1800" b="1" i="1" dirty="0">
                <a:effectLst>
                  <a:outerShdw blurRad="38100" dist="38100" dir="2700000" algn="tl">
                    <a:srgbClr val="C0C0C0"/>
                  </a:outerShdw>
                </a:effectLst>
                <a:latin typeface="Arial" pitchFamily="34" charset="0"/>
              </a:rPr>
              <a:t>Integrity </a:t>
            </a:r>
            <a:r>
              <a:rPr lang="en-US" sz="1800" b="1" i="1" dirty="0">
                <a:effectLst>
                  <a:outerShdw blurRad="38100" dist="38100" dir="2700000" algn="tl">
                    <a:srgbClr val="C0C0C0"/>
                  </a:outerShdw>
                </a:effectLst>
                <a:latin typeface="Arial" pitchFamily="34" charset="0"/>
                <a:sym typeface="Wingdings" pitchFamily="2" charset="2"/>
              </a:rPr>
              <a:t> </a:t>
            </a:r>
            <a:r>
              <a:rPr lang="en-US" sz="1800" b="1" i="1" dirty="0">
                <a:effectLst>
                  <a:outerShdw blurRad="38100" dist="38100" dir="2700000" algn="tl">
                    <a:srgbClr val="C0C0C0"/>
                  </a:outerShdw>
                </a:effectLst>
                <a:latin typeface="Arial" pitchFamily="34" charset="0"/>
              </a:rPr>
              <a:t>Service </a:t>
            </a:r>
            <a:r>
              <a:rPr lang="en-US" sz="1800" b="1" i="1" dirty="0">
                <a:effectLst>
                  <a:outerShdw blurRad="38100" dist="38100" dir="2700000" algn="tl">
                    <a:srgbClr val="C0C0C0"/>
                  </a:outerShdw>
                </a:effectLst>
                <a:latin typeface="Arial" pitchFamily="34" charset="0"/>
                <a:sym typeface="Wingdings" pitchFamily="2" charset="2"/>
              </a:rPr>
              <a:t> </a:t>
            </a:r>
            <a:r>
              <a:rPr lang="en-US" sz="1800" b="1" i="1" dirty="0">
                <a:effectLst>
                  <a:outerShdw blurRad="38100" dist="38100" dir="2700000" algn="tl">
                    <a:srgbClr val="C0C0C0"/>
                  </a:outerShdw>
                </a:effectLst>
                <a:latin typeface="Arial" pitchFamily="34" charset="0"/>
              </a:rPr>
              <a:t>Excellence</a:t>
            </a:r>
          </a:p>
        </p:txBody>
      </p:sp>
      <p:sp>
        <p:nvSpPr>
          <p:cNvPr id="14" name="Briefing Title"/>
          <p:cNvSpPr>
            <a:spLocks noGrp="1"/>
          </p:cNvSpPr>
          <p:nvPr>
            <p:ph sz="half" idx="2" hasCustomPrompt="1"/>
          </p:nvPr>
        </p:nvSpPr>
        <p:spPr>
          <a:xfrm>
            <a:off x="4191000" y="1600200"/>
            <a:ext cx="4419600" cy="1676400"/>
          </a:xfrm>
          <a:prstGeom prst="rect">
            <a:avLst/>
          </a:prstGeom>
        </p:spPr>
        <p:txBody>
          <a:bodyPr anchor="ctr" anchorCtr="0"/>
          <a:lstStyle>
            <a:lvl1pPr algn="r">
              <a:buNone/>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smtClean="0"/>
              <a:t>Click to edit Briefing Title</a:t>
            </a:r>
          </a:p>
        </p:txBody>
      </p:sp>
      <p:sp>
        <p:nvSpPr>
          <p:cNvPr id="16" name="Date"/>
          <p:cNvSpPr>
            <a:spLocks noGrp="1"/>
          </p:cNvSpPr>
          <p:nvPr>
            <p:ph sz="half" idx="10" hasCustomPrompt="1"/>
          </p:nvPr>
        </p:nvSpPr>
        <p:spPr>
          <a:xfrm>
            <a:off x="4191000" y="3657600"/>
            <a:ext cx="4495800" cy="533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smtClean="0"/>
              <a:t>Click to edit Date: DD MMM YYYY</a:t>
            </a:r>
          </a:p>
        </p:txBody>
      </p:sp>
      <p:sp>
        <p:nvSpPr>
          <p:cNvPr id="17" name="Name, Rank, Office Symbol"/>
          <p:cNvSpPr>
            <a:spLocks noGrp="1"/>
          </p:cNvSpPr>
          <p:nvPr>
            <p:ph sz="half" idx="11" hasCustomPrompt="1"/>
          </p:nvPr>
        </p:nvSpPr>
        <p:spPr>
          <a:xfrm>
            <a:off x="4191000" y="4495800"/>
            <a:ext cx="4495800" cy="1676400"/>
          </a:xfrm>
          <a:prstGeom prst="rect">
            <a:avLst/>
          </a:prstGeom>
        </p:spPr>
        <p:txBody>
          <a:bodyPr anchor="ctr" anchorCtr="0"/>
          <a:lstStyle>
            <a:lvl1pPr algn="r">
              <a:buNone/>
              <a:defRPr sz="20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smtClean="0"/>
              <a:t>Name, Rank, Office Symbol,   Air Force Research Laboratory (each on separate lines)</a:t>
            </a:r>
          </a:p>
          <a:p>
            <a:pPr lvl="0"/>
            <a:endParaRPr lang="en-US" dirty="0" smtClean="0"/>
          </a:p>
        </p:txBody>
      </p:sp>
      <p:pic>
        <p:nvPicPr>
          <p:cNvPr id="18" name="Large AFRL Logo" descr="AFRL Shield 1 in.png"/>
          <p:cNvPicPr>
            <a:picLocks noChangeAspect="1"/>
          </p:cNvPicPr>
          <p:nvPr userDrawn="1"/>
        </p:nvPicPr>
        <p:blipFill>
          <a:blip r:embed="rId2" cstate="print"/>
          <a:stretch>
            <a:fillRect/>
          </a:stretch>
        </p:blipFill>
        <p:spPr>
          <a:xfrm>
            <a:off x="21624" y="1447800"/>
            <a:ext cx="4093176" cy="403860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Header">
    <p:spTree>
      <p:nvGrpSpPr>
        <p:cNvPr id="1" name=""/>
        <p:cNvGrpSpPr/>
        <p:nvPr/>
      </p:nvGrpSpPr>
      <p:grpSpPr>
        <a:xfrm>
          <a:off x="0" y="0"/>
          <a:ext cx="0" cy="0"/>
          <a:chOff x="0" y="0"/>
          <a:chExt cx="0" cy="0"/>
        </a:xfrm>
      </p:grpSpPr>
      <p:grpSp>
        <p:nvGrpSpPr>
          <p:cNvPr id="11" name="Group 10"/>
          <p:cNvGrpSpPr/>
          <p:nvPr/>
        </p:nvGrpSpPr>
        <p:grpSpPr>
          <a:xfrm>
            <a:off x="0" y="70915"/>
            <a:ext cx="9144000" cy="1053831"/>
            <a:chOff x="0" y="70913"/>
            <a:chExt cx="9144000" cy="1053831"/>
          </a:xfrm>
        </p:grpSpPr>
        <p:pic>
          <p:nvPicPr>
            <p:cNvPr id="31" name="Picture 8" descr="blue_std"/>
            <p:cNvPicPr>
              <a:picLocks noChangeAspect="1" noChangeArrowheads="1"/>
            </p:cNvPicPr>
            <p:nvPr userDrawn="1"/>
          </p:nvPicPr>
          <p:blipFill>
            <a:blip r:embed="rId2"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32"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dirty="0"/>
            </a:p>
          </p:txBody>
        </p:sp>
      </p:gr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a:prstGeom prst="rect">
            <a:avLst/>
          </a:prstGeom>
        </p:spPr>
        <p:txBody>
          <a:bodyPr anchor="ctr" anchorCtr="0"/>
          <a:lstStyle>
            <a:lvl1pPr>
              <a:defRPr sz="3200" b="1">
                <a:latin typeface="Arial" pitchFamily="34" charset="0"/>
                <a:cs typeface="Arial" pitchFamily="34" charset="0"/>
              </a:defRPr>
            </a:lvl1pPr>
          </a:lstStyle>
          <a:p>
            <a:r>
              <a:rPr lang="en-US" smtClean="0"/>
              <a:t>Click to edit Master title style</a:t>
            </a:r>
            <a:endParaRPr lang="en-US" dirty="0"/>
          </a:p>
        </p:txBody>
      </p:sp>
      <p:sp>
        <p:nvSpPr>
          <p:cNvPr id="3" name="Slide body content"/>
          <p:cNvSpPr>
            <a:spLocks noGrp="1"/>
          </p:cNvSpPr>
          <p:nvPr>
            <p:ph idx="1"/>
          </p:nvPr>
        </p:nvSpPr>
        <p:spPr>
          <a:xfrm>
            <a:off x="457200" y="1600202"/>
            <a:ext cx="8229600" cy="4525963"/>
          </a:xfrm>
          <a:prstGeom prst="rect">
            <a:avLst/>
          </a:prstGeom>
        </p:spPr>
        <p:txBody>
          <a:bodyPr/>
          <a:lstStyle>
            <a:lvl1pPr marL="360363" indent="-93663" defTabSz="893763">
              <a:lnSpc>
                <a:spcPct val="120000"/>
              </a:lnSpc>
              <a:spcBef>
                <a:spcPts val="600"/>
              </a:spcBef>
              <a:buFont typeface="Arial" pitchFamily="34" charset="0"/>
              <a:buChar char="•"/>
              <a:tabLst>
                <a:tab pos="539750" algn="l"/>
              </a:tabLst>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800" b="1">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7" name="Group 6"/>
          <p:cNvGrpSpPr/>
          <p:nvPr/>
        </p:nvGrpSpPr>
        <p:grpSpPr>
          <a:xfrm>
            <a:off x="0" y="70915"/>
            <a:ext cx="9144000" cy="1053831"/>
            <a:chOff x="0" y="70913"/>
            <a:chExt cx="9144000" cy="1053831"/>
          </a:xfrm>
        </p:grpSpPr>
        <p:pic>
          <p:nvPicPr>
            <p:cNvPr id="9" name="Picture 8" descr="blue_std"/>
            <p:cNvPicPr>
              <a:picLocks noChangeAspect="1" noChangeArrowheads="1"/>
            </p:cNvPicPr>
            <p:nvPr userDrawn="1"/>
          </p:nvPicPr>
          <p:blipFill>
            <a:blip r:embed="rId2"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0"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18" name="Blue Rectangle Lower Right"/>
          <p:cNvSpPr/>
          <p:nvPr/>
        </p:nvSpPr>
        <p:spPr>
          <a:xfrm>
            <a:off x="4648200" y="3886200"/>
            <a:ext cx="4104456" cy="225473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17" name="Blue Rectangle Lower Left"/>
          <p:cNvSpPr/>
          <p:nvPr/>
        </p:nvSpPr>
        <p:spPr>
          <a:xfrm>
            <a:off x="381000" y="3886200"/>
            <a:ext cx="4104456" cy="225473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16" name="Blue Rectangle Upper Left"/>
          <p:cNvSpPr/>
          <p:nvPr/>
        </p:nvSpPr>
        <p:spPr>
          <a:xfrm>
            <a:off x="381000" y="1447800"/>
            <a:ext cx="4104456" cy="225473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14" name="Blue Rectangle Upper Right"/>
          <p:cNvSpPr/>
          <p:nvPr/>
        </p:nvSpPr>
        <p:spPr>
          <a:xfrm>
            <a:off x="4648200" y="1447800"/>
            <a:ext cx="4104456" cy="225473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2" name="Title 1"/>
          <p:cNvSpPr>
            <a:spLocks noGrp="1"/>
          </p:cNvSpPr>
          <p:nvPr>
            <p:ph type="title"/>
          </p:nvPr>
        </p:nvSpPr>
        <p:spPr>
          <a:xfrm>
            <a:off x="457200" y="0"/>
            <a:ext cx="8229600" cy="1143000"/>
          </a:xfrm>
          <a:prstGeom prst="rect">
            <a:avLst/>
          </a:prstGeom>
        </p:spPr>
        <p:txBody>
          <a:bodyPr anchor="ctr" anchorCtr="0"/>
          <a:lstStyle>
            <a:lvl1pPr>
              <a:defRPr sz="3200" b="1">
                <a:latin typeface="Arial" pitchFamily="34" charset="0"/>
                <a:cs typeface="Arial" pitchFamily="34" charset="0"/>
              </a:defRPr>
            </a:lvl1pPr>
          </a:lstStyle>
          <a:p>
            <a:r>
              <a:rPr lang="en-US" smtClean="0"/>
              <a:t>Click to edit Master title style</a:t>
            </a:r>
            <a:endParaRPr lang="en-US" dirty="0"/>
          </a:p>
        </p:txBody>
      </p:sp>
      <p:sp>
        <p:nvSpPr>
          <p:cNvPr id="3" name="Body Content Upper Right"/>
          <p:cNvSpPr>
            <a:spLocks noGrp="1"/>
          </p:cNvSpPr>
          <p:nvPr>
            <p:ph sz="half" idx="1"/>
          </p:nvPr>
        </p:nvSpPr>
        <p:spPr>
          <a:xfrm>
            <a:off x="4648200" y="1447800"/>
            <a:ext cx="4038600" cy="2209800"/>
          </a:xfrm>
          <a:prstGeom prst="rect">
            <a:avLst/>
          </a:prstGeom>
          <a:noFill/>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Body Content Lower Left"/>
          <p:cNvSpPr>
            <a:spLocks noGrp="1"/>
          </p:cNvSpPr>
          <p:nvPr>
            <p:ph sz="half" idx="13"/>
          </p:nvPr>
        </p:nvSpPr>
        <p:spPr>
          <a:xfrm>
            <a:off x="457200" y="3886200"/>
            <a:ext cx="4038600" cy="2209800"/>
          </a:xfrm>
          <a:prstGeom prst="rect">
            <a:avLst/>
          </a:prstGeom>
          <a:noFill/>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baseline="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Body Content Lower Right"/>
          <p:cNvSpPr>
            <a:spLocks noGrp="1"/>
          </p:cNvSpPr>
          <p:nvPr>
            <p:ph sz="half" idx="14"/>
          </p:nvPr>
        </p:nvSpPr>
        <p:spPr>
          <a:xfrm>
            <a:off x="4648200" y="3886200"/>
            <a:ext cx="4038600" cy="2209800"/>
          </a:xfrm>
          <a:prstGeom prst="rect">
            <a:avLst/>
          </a:prstGeom>
          <a:noFill/>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10" name="Group 9"/>
          <p:cNvGrpSpPr/>
          <p:nvPr/>
        </p:nvGrpSpPr>
        <p:grpSpPr>
          <a:xfrm>
            <a:off x="0" y="70915"/>
            <a:ext cx="9144000" cy="1053831"/>
            <a:chOff x="0" y="70913"/>
            <a:chExt cx="9144000" cy="1053831"/>
          </a:xfrm>
        </p:grpSpPr>
        <p:pic>
          <p:nvPicPr>
            <p:cNvPr id="12" name="Picture 8" descr="blue_std"/>
            <p:cNvPicPr>
              <a:picLocks noChangeAspect="1" noChangeArrowheads="1"/>
            </p:cNvPicPr>
            <p:nvPr userDrawn="1"/>
          </p:nvPicPr>
          <p:blipFill>
            <a:blip r:embed="rId2"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3"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dirty="0"/>
            </a:p>
          </p:txBody>
        </p:sp>
      </p:grpSp>
      <p:sp>
        <p:nvSpPr>
          <p:cNvPr id="15" name="Body Content Upper Left"/>
          <p:cNvSpPr>
            <a:spLocks noGrp="1"/>
          </p:cNvSpPr>
          <p:nvPr>
            <p:ph sz="half" idx="15"/>
          </p:nvPr>
        </p:nvSpPr>
        <p:spPr>
          <a:xfrm>
            <a:off x="457200" y="1447800"/>
            <a:ext cx="4038600" cy="2209800"/>
          </a:xfrm>
          <a:prstGeom prst="rect">
            <a:avLst/>
          </a:prstGeom>
          <a:noFill/>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buFont typeface="Arial" pitchFamily="34" charset="0"/>
              <a:buChar cha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13" name="Blue Rectangle Right Half"/>
          <p:cNvSpPr/>
          <p:nvPr/>
        </p:nvSpPr>
        <p:spPr>
          <a:xfrm>
            <a:off x="4648200" y="1371600"/>
            <a:ext cx="4104456" cy="49530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12" name="Blue Rectangle Left Half"/>
          <p:cNvSpPr/>
          <p:nvPr/>
        </p:nvSpPr>
        <p:spPr>
          <a:xfrm>
            <a:off x="381000" y="1371600"/>
            <a:ext cx="4104456" cy="49530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dirty="0"/>
          </a:p>
        </p:txBody>
      </p:sp>
      <p:sp>
        <p:nvSpPr>
          <p:cNvPr id="2" name="Title 1"/>
          <p:cNvSpPr>
            <a:spLocks noGrp="1"/>
          </p:cNvSpPr>
          <p:nvPr>
            <p:ph type="title"/>
          </p:nvPr>
        </p:nvSpPr>
        <p:spPr>
          <a:xfrm>
            <a:off x="457200" y="0"/>
            <a:ext cx="8229600" cy="1143000"/>
          </a:xfrm>
          <a:prstGeom prst="rect">
            <a:avLst/>
          </a:prstGeom>
        </p:spPr>
        <p:txBody>
          <a:bodyPr anchor="ctr" anchorCtr="0"/>
          <a:lstStyle>
            <a:lvl1pPr>
              <a:defRPr sz="3200" b="1">
                <a:latin typeface="Arial" pitchFamily="34" charset="0"/>
                <a:cs typeface="Arial" pitchFamily="34" charset="0"/>
              </a:defRPr>
            </a:lvl1pPr>
          </a:lstStyle>
          <a:p>
            <a:r>
              <a:rPr lang="en-US" smtClean="0"/>
              <a:t>Click to edit Master title style</a:t>
            </a:r>
            <a:endParaRPr lang="en-US" dirty="0"/>
          </a:p>
        </p:txBody>
      </p:sp>
      <p:sp>
        <p:nvSpPr>
          <p:cNvPr id="3" name="Body Content Left Half"/>
          <p:cNvSpPr>
            <a:spLocks noGrp="1"/>
          </p:cNvSpPr>
          <p:nvPr>
            <p:ph sz="half" idx="1"/>
          </p:nvPr>
        </p:nvSpPr>
        <p:spPr>
          <a:xfrm>
            <a:off x="457200" y="1524000"/>
            <a:ext cx="4038600" cy="4525963"/>
          </a:xfrm>
          <a:prstGeom prst="rect">
            <a:avLst/>
          </a:prstGeom>
          <a:noFill/>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Body Content Right Half"/>
          <p:cNvSpPr>
            <a:spLocks noGrp="1"/>
          </p:cNvSpPr>
          <p:nvPr>
            <p:ph sz="half" idx="2"/>
          </p:nvPr>
        </p:nvSpPr>
        <p:spPr>
          <a:xfrm>
            <a:off x="4648200" y="1524000"/>
            <a:ext cx="4038600" cy="4525963"/>
          </a:xfrm>
          <a:prstGeom prst="rect">
            <a:avLst/>
          </a:prstGeom>
          <a:noFill/>
        </p:spPr>
        <p:txBody>
          <a:bodyPr/>
          <a:lstStyle>
            <a:lvl1pPr>
              <a:defRPr sz="2800" b="1">
                <a:latin typeface="Arial"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p:nvGrpSpPr>
        <p:grpSpPr>
          <a:xfrm>
            <a:off x="0" y="70915"/>
            <a:ext cx="9144000" cy="1053831"/>
            <a:chOff x="0" y="70913"/>
            <a:chExt cx="9144000" cy="1053831"/>
          </a:xfrm>
        </p:grpSpPr>
        <p:pic>
          <p:nvPicPr>
            <p:cNvPr id="10" name="Picture 8" descr="blue_std"/>
            <p:cNvPicPr>
              <a:picLocks noChangeAspect="1" noChangeArrowheads="1"/>
            </p:cNvPicPr>
            <p:nvPr userDrawn="1"/>
          </p:nvPicPr>
          <p:blipFill>
            <a:blip r:embed="rId2"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1"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inal Slide">
    <p:spTree>
      <p:nvGrpSpPr>
        <p:cNvPr id="1" name=""/>
        <p:cNvGrpSpPr/>
        <p:nvPr/>
      </p:nvGrpSpPr>
      <p:grpSpPr>
        <a:xfrm>
          <a:off x="0" y="0"/>
          <a:ext cx="0" cy="0"/>
          <a:chOff x="0" y="0"/>
          <a:chExt cx="0" cy="0"/>
        </a:xfrm>
      </p:grpSpPr>
      <p:sp>
        <p:nvSpPr>
          <p:cNvPr id="17" name="Distribution Statement"/>
          <p:cNvSpPr txBox="1">
            <a:spLocks noChangeArrowheads="1"/>
          </p:cNvSpPr>
          <p:nvPr userDrawn="1"/>
        </p:nvSpPr>
        <p:spPr bwMode="auto">
          <a:xfrm>
            <a:off x="914400" y="6477000"/>
            <a:ext cx="6751240" cy="400110"/>
          </a:xfrm>
          <a:prstGeom prst="rect">
            <a:avLst/>
          </a:prstGeom>
          <a:noFill/>
          <a:ln w="38100" cmpd="dbl">
            <a:noFill/>
            <a:miter lim="800000"/>
            <a:headEnd/>
            <a:tailEnd/>
          </a:ln>
        </p:spPr>
        <p:txBody>
          <a:bodyPr wrap="square">
            <a:spAutoFit/>
          </a:bodyPr>
          <a:lstStyle/>
          <a:p>
            <a:pPr rtl="0"/>
            <a:r>
              <a:rPr lang="en-US" sz="1000" kern="1200" dirty="0" smtClean="0">
                <a:solidFill>
                  <a:schemeClr val="tx1"/>
                </a:solidFill>
                <a:effectLst/>
                <a:latin typeface="+mn-lt"/>
                <a:ea typeface="+mn-ea"/>
                <a:cs typeface="+mn-cs"/>
              </a:rPr>
              <a:t>DISTRIBUTION STATEMENT A – Approved for public release; distribution is unlimited.  (This distribution statement is temporary; no public release determination has been made.)</a:t>
            </a:r>
            <a:endParaRPr lang="en-US" sz="1000" dirty="0"/>
          </a:p>
        </p:txBody>
      </p:sp>
      <p:sp>
        <p:nvSpPr>
          <p:cNvPr id="5" name="Page Number"/>
          <p:cNvSpPr txBox="1">
            <a:spLocks noChangeArrowheads="1"/>
          </p:cNvSpPr>
          <p:nvPr/>
        </p:nvSpPr>
        <p:spPr bwMode="auto">
          <a:xfrm>
            <a:off x="7315200" y="6550225"/>
            <a:ext cx="1828800" cy="307777"/>
          </a:xfrm>
          <a:prstGeom prst="rect">
            <a:avLst/>
          </a:prstGeom>
          <a:noFill/>
          <a:ln w="12700">
            <a:noFill/>
            <a:miter lim="800000"/>
            <a:headEnd type="none" w="sm" len="sm"/>
            <a:tailEnd type="none" w="sm" len="sm"/>
          </a:ln>
          <a:effectLst/>
        </p:spPr>
        <p:txBody>
          <a:bodyPr wrap="square" anchor="ctr">
            <a:spAutoFit/>
          </a:bodyPr>
          <a:lstStyle/>
          <a:p>
            <a:pPr algn="r">
              <a:spcBef>
                <a:spcPct val="50000"/>
              </a:spcBef>
            </a:pPr>
            <a:fld id="{FECCACFC-A1DF-4E05-81FF-9C3E99D1E2C5}" type="slidenum">
              <a:rPr lang="en-US" sz="1400" b="0">
                <a:latin typeface="Arial" pitchFamily="34" charset="0"/>
                <a:cs typeface="Arial" pitchFamily="34" charset="0"/>
              </a:rPr>
              <a:pPr algn="r">
                <a:spcBef>
                  <a:spcPct val="50000"/>
                </a:spcBef>
              </a:pPr>
              <a:t>‹#›</a:t>
            </a:fld>
            <a:endParaRPr lang="en-US" sz="1400" b="0" dirty="0">
              <a:latin typeface="Arial" pitchFamily="34" charset="0"/>
              <a:cs typeface="Arial" pitchFamily="34" charset="0"/>
            </a:endParaRPr>
          </a:p>
        </p:txBody>
      </p:sp>
      <p:grpSp>
        <p:nvGrpSpPr>
          <p:cNvPr id="7" name="Group 6"/>
          <p:cNvGrpSpPr/>
          <p:nvPr/>
        </p:nvGrpSpPr>
        <p:grpSpPr>
          <a:xfrm>
            <a:off x="0" y="70915"/>
            <a:ext cx="9144000" cy="1053831"/>
            <a:chOff x="0" y="70913"/>
            <a:chExt cx="9144000" cy="1053831"/>
          </a:xfrm>
        </p:grpSpPr>
        <p:pic>
          <p:nvPicPr>
            <p:cNvPr id="10" name="Air Force Wings Logo" descr="blue_std"/>
            <p:cNvPicPr>
              <a:picLocks noChangeAspect="1" noChangeArrowheads="1"/>
            </p:cNvPicPr>
            <p:nvPr userDrawn="1"/>
          </p:nvPicPr>
          <p:blipFill>
            <a:blip r:embed="rId2" cstate="print"/>
            <a:srcRect l="14286" r="14286" b="19647"/>
            <a:stretch>
              <a:fillRect/>
            </a:stretch>
          </p:blipFill>
          <p:spPr bwMode="auto">
            <a:xfrm>
              <a:off x="111186" y="70913"/>
              <a:ext cx="1108013" cy="981823"/>
            </a:xfrm>
            <a:prstGeom prst="rect">
              <a:avLst/>
            </a:prstGeom>
            <a:noFill/>
            <a:ln w="9525">
              <a:noFill/>
              <a:miter lim="800000"/>
              <a:headEnd/>
              <a:tailEnd/>
            </a:ln>
          </p:spPr>
        </p:pic>
        <p:sp>
          <p:nvSpPr>
            <p:cNvPr id="12" name="Blue Line under Title Text"/>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dirty="0"/>
            </a:p>
          </p:txBody>
        </p:sp>
      </p:grpSp>
      <p:sp>
        <p:nvSpPr>
          <p:cNvPr id="14" name="Title Text"/>
          <p:cNvSpPr>
            <a:spLocks noGrp="1"/>
          </p:cNvSpPr>
          <p:nvPr>
            <p:ph type="body" sz="quarter" idx="10" hasCustomPrompt="1"/>
          </p:nvPr>
        </p:nvSpPr>
        <p:spPr>
          <a:xfrm>
            <a:off x="1187624" y="3"/>
            <a:ext cx="6840760" cy="1052735"/>
          </a:xfrm>
          <a:prstGeom prst="rect">
            <a:avLst/>
          </a:prstGeom>
        </p:spPr>
        <p:txBody>
          <a:bodyPr anchor="ctr"/>
          <a:lstStyle>
            <a:lvl1pPr algn="ctr">
              <a:buNone/>
              <a:defRPr b="1">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smtClean="0"/>
              <a:t>Questions?</a:t>
            </a:r>
          </a:p>
        </p:txBody>
      </p:sp>
      <p:pic>
        <p:nvPicPr>
          <p:cNvPr id="13" name="AFRL GLobe Logo" descr="C:\Users\HectorHA\AppData\Local\Microsoft\Windows\Temporary Internet Files\Content.Outlook\MKL35CXM\AFRL Globe no tag.jpg"/>
          <p:cNvPicPr>
            <a:picLocks noChangeAspect="1" noChangeArrowheads="1"/>
          </p:cNvPicPr>
          <p:nvPr/>
        </p:nvPicPr>
        <p:blipFill>
          <a:blip r:embed="rId3" cstate="print"/>
          <a:srcRect/>
          <a:stretch>
            <a:fillRect/>
          </a:stretch>
        </p:blipFill>
        <p:spPr bwMode="auto">
          <a:xfrm>
            <a:off x="7164288" y="6288205"/>
            <a:ext cx="1402948" cy="557438"/>
          </a:xfrm>
          <a:prstGeom prst="rect">
            <a:avLst/>
          </a:prstGeom>
          <a:noFill/>
        </p:spPr>
      </p:pic>
      <p:pic>
        <p:nvPicPr>
          <p:cNvPr id="11" name="Small AFRL Shield" descr="AFRL Shield 1 in.png"/>
          <p:cNvPicPr>
            <a:picLocks noChangeAspect="1"/>
          </p:cNvPicPr>
          <p:nvPr userDrawn="1"/>
        </p:nvPicPr>
        <p:blipFill>
          <a:blip r:embed="rId4" cstate="print"/>
          <a:stretch>
            <a:fillRect/>
          </a:stretch>
        </p:blipFill>
        <p:spPr>
          <a:xfrm>
            <a:off x="8001000" y="76200"/>
            <a:ext cx="914402" cy="902210"/>
          </a:xfrm>
          <a:prstGeom prst="rect">
            <a:avLst/>
          </a:prstGeom>
        </p:spPr>
      </p:pic>
      <p:pic>
        <p:nvPicPr>
          <p:cNvPr id="15" name="Large AFRL Logo" descr="AFRL Shield 1 in.png"/>
          <p:cNvPicPr>
            <a:picLocks noChangeAspect="1"/>
          </p:cNvPicPr>
          <p:nvPr userDrawn="1"/>
        </p:nvPicPr>
        <p:blipFill>
          <a:blip r:embed="rId5" cstate="print"/>
          <a:stretch>
            <a:fillRect/>
          </a:stretch>
        </p:blipFill>
        <p:spPr>
          <a:xfrm>
            <a:off x="2383824" y="1752600"/>
            <a:ext cx="4093176" cy="4038600"/>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Page Number"/>
          <p:cNvSpPr txBox="1">
            <a:spLocks noChangeArrowheads="1"/>
          </p:cNvSpPr>
          <p:nvPr/>
        </p:nvSpPr>
        <p:spPr bwMode="auto">
          <a:xfrm>
            <a:off x="7315200" y="6550225"/>
            <a:ext cx="1828800" cy="307777"/>
          </a:xfrm>
          <a:prstGeom prst="rect">
            <a:avLst/>
          </a:prstGeom>
          <a:noFill/>
          <a:ln w="12700">
            <a:noFill/>
            <a:miter lim="800000"/>
            <a:headEnd type="none" w="sm" len="sm"/>
            <a:tailEnd type="none" w="sm" len="sm"/>
          </a:ln>
          <a:effectLst/>
        </p:spPr>
        <p:txBody>
          <a:bodyPr wrap="square" anchor="ctr">
            <a:spAutoFit/>
          </a:bodyPr>
          <a:lstStyle/>
          <a:p>
            <a:pPr algn="r">
              <a:spcBef>
                <a:spcPct val="50000"/>
              </a:spcBef>
            </a:pPr>
            <a:fld id="{FECCACFC-A1DF-4E05-81FF-9C3E99D1E2C5}" type="slidenum">
              <a:rPr lang="en-US" sz="1400" b="0">
                <a:latin typeface="Arial" pitchFamily="34" charset="0"/>
                <a:cs typeface="Arial" pitchFamily="34" charset="0"/>
              </a:rPr>
              <a:pPr algn="r">
                <a:spcBef>
                  <a:spcPct val="50000"/>
                </a:spcBef>
              </a:pPr>
              <a:t>‹#›</a:t>
            </a:fld>
            <a:endParaRPr lang="en-US" sz="1400" b="0" dirty="0">
              <a:latin typeface="Arial" pitchFamily="34" charset="0"/>
              <a:cs typeface="Arial" pitchFamily="34" charset="0"/>
            </a:endParaRPr>
          </a:p>
        </p:txBody>
      </p:sp>
      <p:sp>
        <p:nvSpPr>
          <p:cNvPr id="9" name="Distribution Statement"/>
          <p:cNvSpPr txBox="1">
            <a:spLocks noChangeArrowheads="1"/>
          </p:cNvSpPr>
          <p:nvPr/>
        </p:nvSpPr>
        <p:spPr bwMode="auto">
          <a:xfrm>
            <a:off x="914400" y="6477000"/>
            <a:ext cx="6751240" cy="246221"/>
          </a:xfrm>
          <a:prstGeom prst="rect">
            <a:avLst/>
          </a:prstGeom>
          <a:noFill/>
          <a:ln w="38100" cmpd="dbl">
            <a:noFill/>
            <a:miter lim="800000"/>
            <a:headEnd/>
            <a:tailEnd/>
          </a:ln>
        </p:spPr>
        <p:txBody>
          <a:bodyPr wrap="square">
            <a:spAutoFit/>
          </a:bodyPr>
          <a:lstStyle/>
          <a:p>
            <a:pPr rtl="0"/>
            <a:r>
              <a:rPr lang="en-US" sz="1000" kern="1200" dirty="0" smtClean="0">
                <a:solidFill>
                  <a:schemeClr val="tx1"/>
                </a:solidFill>
                <a:effectLst/>
                <a:latin typeface="+mn-lt"/>
                <a:ea typeface="+mn-ea"/>
                <a:cs typeface="+mn-cs"/>
              </a:rPr>
              <a:t>Not approved for public release</a:t>
            </a:r>
            <a:endParaRPr lang="en-US" sz="1000" dirty="0"/>
          </a:p>
        </p:txBody>
      </p:sp>
      <p:pic>
        <p:nvPicPr>
          <p:cNvPr id="5" name="AFRL Globe Logo" descr="C:\Users\HectorHA\AppData\Local\Microsoft\Windows\Temporary Internet Files\Content.Outlook\MKL35CXM\AFRL Globe no tag.jpg"/>
          <p:cNvPicPr>
            <a:picLocks noChangeAspect="1" noChangeArrowheads="1"/>
          </p:cNvPicPr>
          <p:nvPr/>
        </p:nvPicPr>
        <p:blipFill>
          <a:blip r:embed="rId8" cstate="print"/>
          <a:srcRect/>
          <a:stretch>
            <a:fillRect/>
          </a:stretch>
        </p:blipFill>
        <p:spPr bwMode="auto">
          <a:xfrm>
            <a:off x="7010400" y="6300562"/>
            <a:ext cx="1402948" cy="557438"/>
          </a:xfrm>
          <a:prstGeom prst="rect">
            <a:avLst/>
          </a:prstGeom>
          <a:noFill/>
        </p:spPr>
      </p:pic>
      <p:pic>
        <p:nvPicPr>
          <p:cNvPr id="8" name="Air Force Wings" descr="blue_std"/>
          <p:cNvPicPr>
            <a:picLocks noChangeAspect="1" noChangeArrowheads="1"/>
          </p:cNvPicPr>
          <p:nvPr/>
        </p:nvPicPr>
        <p:blipFill>
          <a:blip r:embed="rId9" cstate="print"/>
          <a:srcRect l="14286" r="14286" b="19647"/>
          <a:stretch>
            <a:fillRect/>
          </a:stretch>
        </p:blipFill>
        <p:spPr bwMode="auto">
          <a:xfrm>
            <a:off x="111186" y="83272"/>
            <a:ext cx="1108013" cy="981823"/>
          </a:xfrm>
          <a:prstGeom prst="rect">
            <a:avLst/>
          </a:prstGeom>
          <a:noFill/>
          <a:ln w="9525">
            <a:noFill/>
            <a:miter lim="800000"/>
            <a:headEnd/>
            <a:tailEnd/>
          </a:ln>
        </p:spPr>
      </p:pic>
      <p:sp>
        <p:nvSpPr>
          <p:cNvPr id="11" name="Blue Line Under Logos"/>
          <p:cNvSpPr>
            <a:spLocks noChangeArrowheads="1"/>
          </p:cNvSpPr>
          <p:nvPr/>
        </p:nvSpPr>
        <p:spPr bwMode="auto">
          <a:xfrm>
            <a:off x="0" y="1091384"/>
            <a:ext cx="9144000" cy="45719"/>
          </a:xfrm>
          <a:prstGeom prst="rect">
            <a:avLst/>
          </a:prstGeom>
          <a:solidFill>
            <a:srgbClr val="000099"/>
          </a:solidFill>
          <a:ln w="9525">
            <a:noFill/>
            <a:miter lim="800000"/>
            <a:headEnd/>
            <a:tailEnd/>
          </a:ln>
          <a:effectLst/>
        </p:spPr>
        <p:txBody>
          <a:bodyPr anchor="ctr" anchorCtr="1"/>
          <a:lstStyle/>
          <a:p>
            <a:pPr algn="ctr"/>
            <a:endParaRPr lang="en-US" dirty="0"/>
          </a:p>
        </p:txBody>
      </p:sp>
      <p:pic>
        <p:nvPicPr>
          <p:cNvPr id="12" name="Small AFRL Shield" descr="AFRL Shield 1 in.png"/>
          <p:cNvPicPr>
            <a:picLocks noChangeAspect="1"/>
          </p:cNvPicPr>
          <p:nvPr/>
        </p:nvPicPr>
        <p:blipFill>
          <a:blip r:embed="rId10" cstate="print"/>
          <a:stretch>
            <a:fillRect/>
          </a:stretch>
        </p:blipFill>
        <p:spPr>
          <a:xfrm>
            <a:off x="8077198" y="100747"/>
            <a:ext cx="914402" cy="902210"/>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 id="2147483649" r:id="rId2"/>
    <p:sldLayoutId id="2147483702" r:id="rId3"/>
    <p:sldLayoutId id="2147483698" r:id="rId4"/>
    <p:sldLayoutId id="2147483699" r:id="rId5"/>
    <p:sldLayoutId id="2147483695"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8.jpg"/><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0"/>
          </p:nvPr>
        </p:nvSpPr>
        <p:spPr/>
        <p:txBody>
          <a:bodyPr/>
          <a:lstStyle/>
          <a:p>
            <a:r>
              <a:rPr lang="en-US" dirty="0" smtClean="0"/>
              <a:t>7 April 2017</a:t>
            </a:r>
            <a:endParaRPr lang="en-US" dirty="0"/>
          </a:p>
        </p:txBody>
      </p:sp>
      <p:sp>
        <p:nvSpPr>
          <p:cNvPr id="4" name="Content Placeholder 3"/>
          <p:cNvSpPr>
            <a:spLocks noGrp="1"/>
          </p:cNvSpPr>
          <p:nvPr>
            <p:ph sz="half" idx="2"/>
          </p:nvPr>
        </p:nvSpPr>
        <p:spPr/>
        <p:txBody>
          <a:bodyPr/>
          <a:lstStyle/>
          <a:p>
            <a:r>
              <a:rPr lang="en-US" dirty="0" smtClean="0"/>
              <a:t>RQVX CFD Efforts</a:t>
            </a:r>
            <a:endParaRPr lang="en-US" dirty="0"/>
          </a:p>
        </p:txBody>
      </p:sp>
      <p:sp>
        <p:nvSpPr>
          <p:cNvPr id="7" name="Content Placeholder 6"/>
          <p:cNvSpPr>
            <a:spLocks noGrp="1"/>
          </p:cNvSpPr>
          <p:nvPr>
            <p:ph sz="half" idx="11"/>
          </p:nvPr>
        </p:nvSpPr>
        <p:spPr>
          <a:xfrm>
            <a:off x="4191000" y="4324350"/>
            <a:ext cx="4495800" cy="1676400"/>
          </a:xfrm>
        </p:spPr>
        <p:txBody>
          <a:bodyPr/>
          <a:lstStyle/>
          <a:p>
            <a:r>
              <a:rPr lang="en-US" dirty="0" smtClean="0"/>
              <a:t>Austin </a:t>
            </a:r>
            <a:r>
              <a:rPr lang="en-US" dirty="0"/>
              <a:t>B</a:t>
            </a:r>
            <a:r>
              <a:rPr lang="en-US" dirty="0" smtClean="0"/>
              <a:t>uscher, Capt, USAF</a:t>
            </a:r>
          </a:p>
          <a:p>
            <a:r>
              <a:rPr lang="en-US" dirty="0" smtClean="0"/>
              <a:t>Aero </a:t>
            </a:r>
            <a:r>
              <a:rPr lang="en-US" dirty="0"/>
              <a:t>V</a:t>
            </a:r>
            <a:r>
              <a:rPr lang="en-US" dirty="0" smtClean="0"/>
              <a:t>alidation Branch</a:t>
            </a:r>
            <a:endParaRPr lang="en-US" dirty="0"/>
          </a:p>
          <a:p>
            <a:r>
              <a:rPr lang="en-US" dirty="0" smtClean="0"/>
              <a:t>AFRL/RQVX</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VWT </a:t>
            </a:r>
            <a:r>
              <a:rPr lang="en-US" dirty="0" smtClean="0"/>
              <a:t>Rake: Results</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86438"/>
            <a:ext cx="8229600" cy="3753487"/>
          </a:xfrm>
        </p:spPr>
      </p:pic>
    </p:spTree>
    <p:extLst>
      <p:ext uri="{BB962C8B-B14F-4D97-AF65-F5344CB8AC3E}">
        <p14:creationId xmlns:p14="http://schemas.microsoft.com/office/powerpoint/2010/main" val="3942033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902970"/>
            <a:ext cx="4617308" cy="3439909"/>
          </a:xfr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7454" y="2902970"/>
            <a:ext cx="4586546" cy="3439910"/>
          </a:xfrm>
          <a:prstGeom prst="rect">
            <a:avLst/>
          </a:prstGeom>
        </p:spPr>
      </p:pic>
      <p:sp>
        <p:nvSpPr>
          <p:cNvPr id="2" name="Title 1"/>
          <p:cNvSpPr>
            <a:spLocks noGrp="1"/>
          </p:cNvSpPr>
          <p:nvPr>
            <p:ph type="title"/>
          </p:nvPr>
        </p:nvSpPr>
        <p:spPr/>
        <p:txBody>
          <a:bodyPr/>
          <a:lstStyle/>
          <a:p>
            <a:r>
              <a:rPr lang="en-US" dirty="0"/>
              <a:t>VWT </a:t>
            </a:r>
            <a:r>
              <a:rPr lang="en-US" dirty="0" smtClean="0"/>
              <a:t>Rake: Results</a:t>
            </a:r>
            <a:endParaRPr lang="en-US" dirty="0"/>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2283" t="36774" r="21923" b="35466"/>
          <a:stretch/>
        </p:blipFill>
        <p:spPr>
          <a:xfrm>
            <a:off x="4990010" y="1283746"/>
            <a:ext cx="3916915" cy="936940"/>
          </a:xfrm>
          <a:prstGeom prst="rect">
            <a:avLst/>
          </a:prstGeom>
        </p:spPr>
      </p:pic>
      <p:cxnSp>
        <p:nvCxnSpPr>
          <p:cNvPr id="8" name="Straight Connector 7"/>
          <p:cNvCxnSpPr/>
          <p:nvPr/>
        </p:nvCxnSpPr>
        <p:spPr>
          <a:xfrm>
            <a:off x="8691154"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72891"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921828"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657702"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406639"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33805"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22283" t="36774" r="21923" b="35466"/>
          <a:stretch/>
        </p:blipFill>
        <p:spPr>
          <a:xfrm>
            <a:off x="457200" y="1283746"/>
            <a:ext cx="3916915" cy="936940"/>
          </a:xfrm>
          <a:prstGeom prst="rect">
            <a:avLst/>
          </a:prstGeom>
        </p:spPr>
      </p:pic>
      <p:cxnSp>
        <p:nvCxnSpPr>
          <p:cNvPr id="17" name="Straight Connector 16"/>
          <p:cNvCxnSpPr/>
          <p:nvPr/>
        </p:nvCxnSpPr>
        <p:spPr>
          <a:xfrm>
            <a:off x="4158344"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40081"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89018"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124892"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873829"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00995" y="2120537"/>
            <a:ext cx="0" cy="372726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7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3"/>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5"/>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8"/>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9"/>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TGF Rake: </a:t>
            </a:r>
            <a:r>
              <a:rPr lang="en-US" dirty="0"/>
              <a:t>Setup</a:t>
            </a:r>
          </a:p>
        </p:txBody>
      </p:sp>
      <p:sp>
        <p:nvSpPr>
          <p:cNvPr id="3" name="Content Placeholder 2"/>
          <p:cNvSpPr>
            <a:spLocks noGrp="1"/>
          </p:cNvSpPr>
          <p:nvPr>
            <p:ph idx="1"/>
          </p:nvPr>
        </p:nvSpPr>
        <p:spPr>
          <a:xfrm>
            <a:off x="457200" y="1600202"/>
            <a:ext cx="5019261" cy="4525963"/>
          </a:xfrm>
        </p:spPr>
        <p:txBody>
          <a:bodyPr/>
          <a:lstStyle/>
          <a:p>
            <a:r>
              <a:rPr lang="en-US" dirty="0"/>
              <a:t>Customer: </a:t>
            </a:r>
            <a:r>
              <a:rPr lang="en-US" dirty="0" smtClean="0"/>
              <a:t>Semmelmayer</a:t>
            </a:r>
            <a:endParaRPr lang="en-US" dirty="0"/>
          </a:p>
          <a:p>
            <a:r>
              <a:rPr lang="en-US" dirty="0"/>
              <a:t>Engineer: </a:t>
            </a:r>
            <a:r>
              <a:rPr lang="en-US" dirty="0" smtClean="0"/>
              <a:t>Buscher</a:t>
            </a:r>
            <a:endParaRPr lang="en-US" dirty="0"/>
          </a:p>
          <a:p>
            <a:r>
              <a:rPr lang="en-US" dirty="0"/>
              <a:t>Objective: </a:t>
            </a:r>
            <a:endParaRPr lang="en-US" dirty="0" smtClean="0"/>
          </a:p>
          <a:p>
            <a:pPr lvl="1"/>
            <a:r>
              <a:rPr lang="en-US" dirty="0" smtClean="0"/>
              <a:t>Investigate “reverse boundary layer” that concerned PE during the TGF Checkout (May 2016)</a:t>
            </a:r>
            <a:endParaRPr lang="en-US" dirty="0"/>
          </a:p>
          <a:p>
            <a:endParaRPr lang="en-US" dirty="0"/>
          </a:p>
        </p:txBody>
      </p:sp>
      <p:pic>
        <p:nvPicPr>
          <p:cNvPr id="4" name="Picture 2" descr="DSCN5396"/>
          <p:cNvPicPr>
            <a:picLocks noChangeAspect="1" noChangeArrowheads="1"/>
          </p:cNvPicPr>
          <p:nvPr/>
        </p:nvPicPr>
        <p:blipFill>
          <a:blip r:embed="rId2">
            <a:lum bright="10000"/>
            <a:grayscl/>
            <a:extLst>
              <a:ext uri="{28A0092B-C50C-407E-A947-70E740481C1C}">
                <a14:useLocalDpi xmlns:a14="http://schemas.microsoft.com/office/drawing/2010/main" val="0"/>
              </a:ext>
            </a:extLst>
          </a:blip>
          <a:srcRect/>
          <a:stretch>
            <a:fillRect/>
          </a:stretch>
        </p:blipFill>
        <p:spPr bwMode="auto">
          <a:xfrm>
            <a:off x="5603190" y="1600202"/>
            <a:ext cx="3452920" cy="205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9986" y="4114802"/>
            <a:ext cx="4124014" cy="1883326"/>
          </a:xfrm>
          <a:prstGeom prst="rect">
            <a:avLst/>
          </a:prstGeom>
        </p:spPr>
      </p:pic>
    </p:spTree>
    <p:extLst>
      <p:ext uri="{BB962C8B-B14F-4D97-AF65-F5344CB8AC3E}">
        <p14:creationId xmlns:p14="http://schemas.microsoft.com/office/powerpoint/2010/main" val="41657698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1" y="2139397"/>
            <a:ext cx="4727712" cy="3545784"/>
          </a:xfrm>
          <a:prstGeom prst="rect">
            <a:avLst/>
          </a:prstGeom>
        </p:spPr>
      </p:pic>
      <p:sp>
        <p:nvSpPr>
          <p:cNvPr id="2" name="Title 1"/>
          <p:cNvSpPr>
            <a:spLocks noGrp="1"/>
          </p:cNvSpPr>
          <p:nvPr>
            <p:ph type="title"/>
          </p:nvPr>
        </p:nvSpPr>
        <p:spPr/>
        <p:txBody>
          <a:bodyPr/>
          <a:lstStyle/>
          <a:p>
            <a:r>
              <a:rPr lang="en-US" dirty="0" smtClean="0"/>
              <a:t>TGF Rake: Results</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991" r="8011"/>
          <a:stretch/>
        </p:blipFill>
        <p:spPr>
          <a:xfrm>
            <a:off x="221660" y="1334475"/>
            <a:ext cx="4509731" cy="2337402"/>
          </a:xfrm>
          <a:prstGeom prst="rect">
            <a:avLst/>
          </a:prstGeom>
        </p:spPr>
      </p:pic>
      <p:pic>
        <p:nvPicPr>
          <p:cNvPr id="6" name="Content Placeholder 5"/>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3831" r="8112"/>
          <a:stretch/>
        </p:blipFill>
        <p:spPr>
          <a:xfrm>
            <a:off x="221660" y="3943402"/>
            <a:ext cx="4509731" cy="2335811"/>
          </a:xfrm>
        </p:spPr>
      </p:pic>
    </p:spTree>
    <p:extLst>
      <p:ext uri="{BB962C8B-B14F-4D97-AF65-F5344CB8AC3E}">
        <p14:creationId xmlns:p14="http://schemas.microsoft.com/office/powerpoint/2010/main" val="2106140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TGF Rake: Results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3991" r="8011"/>
          <a:stretch/>
        </p:blipFill>
        <p:spPr>
          <a:xfrm>
            <a:off x="239043" y="1613148"/>
            <a:ext cx="8665913" cy="4491559"/>
          </a:xfrm>
          <a:prstGeom prst="rect">
            <a:avLst/>
          </a:prstGeom>
        </p:spPr>
      </p:pic>
    </p:spTree>
    <p:extLst>
      <p:ext uri="{BB962C8B-B14F-4D97-AF65-F5344CB8AC3E}">
        <p14:creationId xmlns:p14="http://schemas.microsoft.com/office/powerpoint/2010/main" val="1586550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1" y="2139397"/>
            <a:ext cx="4727712" cy="3545784"/>
          </a:xfrm>
          <a:prstGeom prst="rect">
            <a:avLst/>
          </a:prstGeom>
        </p:spPr>
      </p:pic>
      <p:sp>
        <p:nvSpPr>
          <p:cNvPr id="2" name="Title 1"/>
          <p:cNvSpPr>
            <a:spLocks noGrp="1"/>
          </p:cNvSpPr>
          <p:nvPr>
            <p:ph type="title"/>
          </p:nvPr>
        </p:nvSpPr>
        <p:spPr/>
        <p:txBody>
          <a:bodyPr/>
          <a:lstStyle/>
          <a:p>
            <a:r>
              <a:rPr lang="en-US" dirty="0" smtClean="0"/>
              <a:t>TGF Rake: Results</a:t>
            </a:r>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0" y="2139397"/>
            <a:ext cx="4727712" cy="354578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8" y="2136911"/>
            <a:ext cx="4731026" cy="3548270"/>
          </a:xfrm>
          <a:prstGeom prst="rect">
            <a:avLst/>
          </a:prstGeom>
        </p:spPr>
      </p:pic>
    </p:spTree>
    <p:extLst>
      <p:ext uri="{BB962C8B-B14F-4D97-AF65-F5344CB8AC3E}">
        <p14:creationId xmlns:p14="http://schemas.microsoft.com/office/powerpoint/2010/main" val="760852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Five-Hole Probe: </a:t>
            </a:r>
            <a:r>
              <a:rPr lang="en-US" dirty="0"/>
              <a:t>Setup</a:t>
            </a:r>
          </a:p>
        </p:txBody>
      </p:sp>
      <p:sp>
        <p:nvSpPr>
          <p:cNvPr id="3" name="Content Placeholder 2"/>
          <p:cNvSpPr>
            <a:spLocks noGrp="1"/>
          </p:cNvSpPr>
          <p:nvPr>
            <p:ph idx="1"/>
          </p:nvPr>
        </p:nvSpPr>
        <p:spPr>
          <a:xfrm>
            <a:off x="457199" y="1600202"/>
            <a:ext cx="4968241" cy="4525963"/>
          </a:xfrm>
        </p:spPr>
        <p:txBody>
          <a:bodyPr/>
          <a:lstStyle/>
          <a:p>
            <a:r>
              <a:rPr lang="en-US" dirty="0"/>
              <a:t>Customer: </a:t>
            </a:r>
            <a:r>
              <a:rPr lang="en-US" dirty="0" smtClean="0"/>
              <a:t>Semmelmayer</a:t>
            </a:r>
            <a:endParaRPr lang="en-US" dirty="0"/>
          </a:p>
          <a:p>
            <a:r>
              <a:rPr lang="en-US" dirty="0"/>
              <a:t>Engineer: </a:t>
            </a:r>
            <a:r>
              <a:rPr lang="en-US" dirty="0" smtClean="0"/>
              <a:t>Chang/Buscher</a:t>
            </a:r>
            <a:endParaRPr lang="en-US" dirty="0"/>
          </a:p>
          <a:p>
            <a:r>
              <a:rPr lang="en-US" dirty="0"/>
              <a:t>Objective: </a:t>
            </a:r>
            <a:endParaRPr lang="en-US" dirty="0" smtClean="0"/>
          </a:p>
          <a:p>
            <a:pPr lvl="1"/>
            <a:r>
              <a:rPr lang="en-US" dirty="0" smtClean="0"/>
              <a:t>Determine “bias” caused by addition of cone in calibration of 5-hole probes</a:t>
            </a:r>
            <a:endParaRPr lang="en-US" dirty="0"/>
          </a:p>
          <a:p>
            <a:endParaRPr lang="en-US" dirty="0"/>
          </a:p>
        </p:txBody>
      </p:sp>
      <p:pic>
        <p:nvPicPr>
          <p:cNvPr id="1026" name="Picture 2" descr="WP_20150514_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9443" y="1600202"/>
            <a:ext cx="3278858" cy="1830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8824" y="4398020"/>
            <a:ext cx="3785176" cy="1728145"/>
          </a:xfrm>
          <a:prstGeom prst="rect">
            <a:avLst/>
          </a:prstGeom>
        </p:spPr>
      </p:pic>
    </p:spTree>
    <p:extLst>
      <p:ext uri="{BB962C8B-B14F-4D97-AF65-F5344CB8AC3E}">
        <p14:creationId xmlns:p14="http://schemas.microsoft.com/office/powerpoint/2010/main" val="2591112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Five-Hole </a:t>
            </a:r>
            <a:r>
              <a:rPr lang="en-US" dirty="0" smtClean="0"/>
              <a:t>Probe: Results</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86438"/>
            <a:ext cx="8229600" cy="3753487"/>
          </a:xfr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4762" r="30212" b="55477"/>
          <a:stretch/>
        </p:blipFill>
        <p:spPr>
          <a:xfrm>
            <a:off x="3317966" y="1986438"/>
            <a:ext cx="2882537" cy="1671162"/>
          </a:xfrm>
          <a:prstGeom prst="rect">
            <a:avLst/>
          </a:prstGeom>
        </p:spPr>
      </p:pic>
    </p:spTree>
    <p:extLst>
      <p:ext uri="{BB962C8B-B14F-4D97-AF65-F5344CB8AC3E}">
        <p14:creationId xmlns:p14="http://schemas.microsoft.com/office/powerpoint/2010/main" val="11153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4762" r="30212" b="51069"/>
          <a:stretch/>
        </p:blipFill>
        <p:spPr>
          <a:xfrm>
            <a:off x="3317966" y="1986437"/>
            <a:ext cx="2882537" cy="1836625"/>
          </a:xfrm>
          <a:prstGeom prst="rect">
            <a:avLst/>
          </a:prstGeom>
        </p:spPr>
      </p:pic>
      <p:sp>
        <p:nvSpPr>
          <p:cNvPr id="2" name="Title 1"/>
          <p:cNvSpPr>
            <a:spLocks noGrp="1"/>
          </p:cNvSpPr>
          <p:nvPr>
            <p:ph type="title"/>
          </p:nvPr>
        </p:nvSpPr>
        <p:spPr/>
        <p:txBody>
          <a:bodyPr/>
          <a:lstStyle/>
          <a:p>
            <a:r>
              <a:rPr lang="en-US" dirty="0"/>
              <a:t>Five-Hole </a:t>
            </a:r>
            <a:r>
              <a:rPr lang="en-US" dirty="0" smtClean="0"/>
              <a:t>Probe: Results</a:t>
            </a:r>
            <a:endParaRPr lang="en-US" dirty="0"/>
          </a:p>
        </p:txBody>
      </p:sp>
      <p:sp>
        <p:nvSpPr>
          <p:cNvPr id="3" name="Content Placeholder 2"/>
          <p:cNvSpPr>
            <a:spLocks noGrp="1"/>
          </p:cNvSpPr>
          <p:nvPr>
            <p:ph idx="1"/>
          </p:nvPr>
        </p:nvSpPr>
        <p:spPr/>
        <p:txBody>
          <a:bodyPr/>
          <a:lstStyle/>
          <a:p>
            <a:endParaRPr lang="en-US"/>
          </a:p>
        </p:txBody>
      </p:sp>
      <p:pic>
        <p:nvPicPr>
          <p:cNvPr id="5" name="Content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1" t="48931" r="30317"/>
          <a:stretch/>
        </p:blipFill>
        <p:spPr>
          <a:xfrm>
            <a:off x="457200" y="3823063"/>
            <a:ext cx="5734594" cy="1916862"/>
          </a:xfrm>
          <a:prstGeom prst="rect">
            <a:avLst/>
          </a:prstGeom>
        </p:spPr>
      </p:pic>
    </p:spTree>
    <p:extLst>
      <p:ext uri="{BB962C8B-B14F-4D97-AF65-F5344CB8AC3E}">
        <p14:creationId xmlns:p14="http://schemas.microsoft.com/office/powerpoint/2010/main" val="29558708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Five-Hole </a:t>
            </a:r>
            <a:r>
              <a:rPr lang="en-US" dirty="0" smtClean="0"/>
              <a:t>Probe: Results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86438"/>
            <a:ext cx="8229600" cy="3753487"/>
          </a:xfrm>
        </p:spPr>
      </p:pic>
    </p:spTree>
    <p:extLst>
      <p:ext uri="{BB962C8B-B14F-4D97-AF65-F5344CB8AC3E}">
        <p14:creationId xmlns:p14="http://schemas.microsoft.com/office/powerpoint/2010/main" val="2065679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Capabilities</a:t>
            </a:r>
            <a:endParaRPr lang="en-US" dirty="0"/>
          </a:p>
        </p:txBody>
      </p:sp>
      <p:sp>
        <p:nvSpPr>
          <p:cNvPr id="3" name="Content Placeholder 2"/>
          <p:cNvSpPr>
            <a:spLocks noGrp="1"/>
          </p:cNvSpPr>
          <p:nvPr>
            <p:ph idx="1"/>
          </p:nvPr>
        </p:nvSpPr>
        <p:spPr>
          <a:xfrm>
            <a:off x="226646" y="1600202"/>
            <a:ext cx="8714154" cy="4525963"/>
          </a:xfrm>
        </p:spPr>
        <p:txBody>
          <a:bodyPr/>
          <a:lstStyle/>
          <a:p>
            <a:r>
              <a:rPr lang="en-US" sz="1600" dirty="0" smtClean="0"/>
              <a:t>Provide quick-turnaround simulation of aerodynamic </a:t>
            </a:r>
            <a:r>
              <a:rPr lang="en-US" sz="1600" dirty="0"/>
              <a:t>phenomena </a:t>
            </a:r>
            <a:r>
              <a:rPr lang="en-US" sz="1600" dirty="0" smtClean="0"/>
              <a:t>to </a:t>
            </a:r>
            <a:r>
              <a:rPr lang="en-US" sz="1600" dirty="0"/>
              <a:t>decrease risk and increase intuition in support of </a:t>
            </a:r>
            <a:r>
              <a:rPr lang="en-US" sz="1600" dirty="0" smtClean="0"/>
              <a:t>RQVX Wind </a:t>
            </a:r>
            <a:r>
              <a:rPr lang="en-US" sz="1600" dirty="0"/>
              <a:t>Tunnel tests</a:t>
            </a:r>
            <a:r>
              <a:rPr lang="en-US" sz="1600" dirty="0" smtClean="0"/>
              <a:t>.  </a:t>
            </a:r>
          </a:p>
          <a:p>
            <a:r>
              <a:rPr lang="en-US" sz="1600" dirty="0" smtClean="0"/>
              <a:t>Current Capabilities</a:t>
            </a:r>
          </a:p>
          <a:p>
            <a:pPr lvl="1"/>
            <a:r>
              <a:rPr lang="en-US" sz="1600" dirty="0" smtClean="0"/>
              <a:t>2D and 3D Freestream flow at Mach=0.05 – 3.0</a:t>
            </a:r>
          </a:p>
          <a:p>
            <a:pPr lvl="2"/>
            <a:r>
              <a:rPr lang="en-US" sz="1400" dirty="0" smtClean="0"/>
              <a:t>Rakes, wings, full aircraft, etc.</a:t>
            </a:r>
          </a:p>
          <a:p>
            <a:pPr lvl="1"/>
            <a:r>
              <a:rPr lang="en-US" sz="1600" dirty="0" smtClean="0"/>
              <a:t>Model in SARL at Mach=0.1 </a:t>
            </a:r>
            <a:r>
              <a:rPr lang="en-US" sz="1600" dirty="0"/>
              <a:t>– </a:t>
            </a:r>
            <a:r>
              <a:rPr lang="en-US" sz="1600" dirty="0" smtClean="0"/>
              <a:t>0.5</a:t>
            </a:r>
          </a:p>
          <a:p>
            <a:pPr lvl="2"/>
            <a:r>
              <a:rPr lang="en-US" sz="1400" dirty="0" smtClean="0"/>
              <a:t>Floor mounted with mixed success</a:t>
            </a:r>
          </a:p>
          <a:p>
            <a:pPr lvl="1"/>
            <a:r>
              <a:rPr lang="en-US" sz="1600" dirty="0"/>
              <a:t>Model in </a:t>
            </a:r>
            <a:r>
              <a:rPr lang="en-US" sz="1600" dirty="0" smtClean="0"/>
              <a:t>TGF at Mach=0.2 </a:t>
            </a:r>
            <a:r>
              <a:rPr lang="en-US" sz="1600" dirty="0"/>
              <a:t>– </a:t>
            </a:r>
            <a:r>
              <a:rPr lang="en-US" sz="1600" dirty="0" smtClean="0"/>
              <a:t>0.8</a:t>
            </a:r>
          </a:p>
          <a:p>
            <a:pPr lvl="1"/>
            <a:r>
              <a:rPr lang="en-US" sz="1600" dirty="0" smtClean="0"/>
              <a:t>Running “in-tunnel” CFD much more computationally intensive</a:t>
            </a:r>
          </a:p>
          <a:p>
            <a:r>
              <a:rPr lang="en-US" sz="1600" dirty="0" smtClean="0"/>
              <a:t>Future Capabilities</a:t>
            </a:r>
          </a:p>
          <a:p>
            <a:pPr lvl="1"/>
            <a:r>
              <a:rPr lang="en-US" sz="1600" dirty="0"/>
              <a:t>Model in </a:t>
            </a:r>
            <a:r>
              <a:rPr lang="en-US" sz="1600" dirty="0" smtClean="0"/>
              <a:t>VWT </a:t>
            </a:r>
          </a:p>
          <a:p>
            <a:pPr lvl="1"/>
            <a:r>
              <a:rPr lang="en-US" sz="1600" dirty="0" smtClean="0"/>
              <a:t>TGF at supersonic Mach (need geometries of nozzle blocks)</a:t>
            </a:r>
          </a:p>
          <a:p>
            <a:pPr lvl="1"/>
            <a:r>
              <a:rPr lang="en-US" sz="1600" dirty="0" smtClean="0"/>
              <a:t>Project Duration time (assuming half-time work from engineer)</a:t>
            </a:r>
          </a:p>
          <a:p>
            <a:pPr lvl="2"/>
            <a:r>
              <a:rPr lang="en-US" sz="1400" dirty="0" smtClean="0"/>
              <a:t>2D Freestream: 1 week</a:t>
            </a:r>
          </a:p>
          <a:p>
            <a:pPr lvl="2"/>
            <a:r>
              <a:rPr lang="en-US" sz="1400" dirty="0" smtClean="0"/>
              <a:t>3D Freestream: </a:t>
            </a:r>
            <a:r>
              <a:rPr lang="en-US" sz="1400" dirty="0"/>
              <a:t>2</a:t>
            </a:r>
            <a:r>
              <a:rPr lang="en-US" sz="1400" dirty="0" smtClean="0"/>
              <a:t> weeks</a:t>
            </a:r>
          </a:p>
          <a:p>
            <a:pPr lvl="2"/>
            <a:r>
              <a:rPr lang="en-US" sz="1400" dirty="0" smtClean="0"/>
              <a:t>3D “in-tunnel”: 1 month</a:t>
            </a:r>
            <a:endParaRPr lang="en-US" sz="1400" dirty="0"/>
          </a:p>
          <a:p>
            <a:endParaRPr lang="en-US" dirty="0"/>
          </a:p>
        </p:txBody>
      </p:sp>
    </p:spTree>
    <p:extLst>
      <p:ext uri="{BB962C8B-B14F-4D97-AF65-F5344CB8AC3E}">
        <p14:creationId xmlns:p14="http://schemas.microsoft.com/office/powerpoint/2010/main" val="32823202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and Completed Projects</a:t>
            </a:r>
            <a:endParaRPr lang="en-US" dirty="0"/>
          </a:p>
        </p:txBody>
      </p:sp>
      <p:sp>
        <p:nvSpPr>
          <p:cNvPr id="3" name="Content Placeholder 2"/>
          <p:cNvSpPr>
            <a:spLocks noGrp="1"/>
          </p:cNvSpPr>
          <p:nvPr>
            <p:ph idx="1"/>
          </p:nvPr>
        </p:nvSpPr>
        <p:spPr>
          <a:xfrm>
            <a:off x="457201" y="1600202"/>
            <a:ext cx="5316582" cy="4525963"/>
          </a:xfrm>
        </p:spPr>
        <p:txBody>
          <a:bodyPr/>
          <a:lstStyle/>
          <a:p>
            <a:pPr marL="266700" indent="0">
              <a:buNone/>
            </a:pPr>
            <a:r>
              <a:rPr lang="en-US" sz="1700" dirty="0" smtClean="0"/>
              <a:t>12 Projects from 2014-2017</a:t>
            </a:r>
          </a:p>
          <a:p>
            <a:pPr marL="723900" indent="-457200">
              <a:lnSpc>
                <a:spcPct val="100000"/>
              </a:lnSpc>
              <a:buFont typeface="+mj-lt"/>
              <a:buAutoNum type="arabicPeriod"/>
            </a:pPr>
            <a:r>
              <a:rPr lang="en-US" sz="1700" dirty="0" smtClean="0"/>
              <a:t>[FS, VWT] Solid Wing (briefed SATA/STAI)</a:t>
            </a:r>
          </a:p>
          <a:p>
            <a:pPr marL="723900" indent="-457200">
              <a:lnSpc>
                <a:spcPct val="100000"/>
              </a:lnSpc>
              <a:buFont typeface="+mj-lt"/>
              <a:buAutoNum type="arabicPeriod"/>
            </a:pPr>
            <a:r>
              <a:rPr lang="en-US" sz="1700" dirty="0" smtClean="0"/>
              <a:t>[FS] Ogive Shock Reflections</a:t>
            </a:r>
          </a:p>
          <a:p>
            <a:pPr marL="723900" indent="-457200">
              <a:lnSpc>
                <a:spcPct val="100000"/>
              </a:lnSpc>
              <a:buFont typeface="+mj-lt"/>
              <a:buAutoNum type="arabicPeriod"/>
            </a:pPr>
            <a:r>
              <a:rPr lang="en-US" sz="1700" dirty="0" smtClean="0"/>
              <a:t>[TGF] Ogive Subsonic Blockage</a:t>
            </a:r>
          </a:p>
          <a:p>
            <a:pPr marL="723900" indent="-457200">
              <a:lnSpc>
                <a:spcPct val="100000"/>
              </a:lnSpc>
              <a:buFont typeface="+mj-lt"/>
              <a:buAutoNum type="arabicPeriod"/>
            </a:pPr>
            <a:r>
              <a:rPr lang="en-US" sz="1700" dirty="0" smtClean="0"/>
              <a:t>[FS] Compliant Wing</a:t>
            </a:r>
          </a:p>
          <a:p>
            <a:pPr marL="723900" indent="-457200">
              <a:lnSpc>
                <a:spcPct val="100000"/>
              </a:lnSpc>
              <a:buFont typeface="+mj-lt"/>
              <a:buAutoNum type="arabicPeriod"/>
            </a:pPr>
            <a:r>
              <a:rPr lang="en-US" sz="1700" dirty="0" smtClean="0"/>
              <a:t>[FS] Endplate Effectiveness</a:t>
            </a:r>
          </a:p>
          <a:p>
            <a:pPr marL="723900" indent="-457200">
              <a:lnSpc>
                <a:spcPct val="100000"/>
              </a:lnSpc>
              <a:buFont typeface="+mj-lt"/>
              <a:buAutoNum type="arabicPeriod"/>
            </a:pPr>
            <a:r>
              <a:rPr lang="en-US" sz="1700" dirty="0" smtClean="0"/>
              <a:t>[SARL] Laminar Wing</a:t>
            </a:r>
          </a:p>
          <a:p>
            <a:pPr marL="723900" indent="-457200">
              <a:lnSpc>
                <a:spcPct val="100000"/>
              </a:lnSpc>
              <a:buFont typeface="+mj-lt"/>
              <a:buAutoNum type="arabicPeriod"/>
            </a:pPr>
            <a:r>
              <a:rPr lang="en-US" sz="1700" dirty="0" smtClean="0">
                <a:solidFill>
                  <a:srgbClr val="FF0000"/>
                </a:solidFill>
              </a:rPr>
              <a:t>[FS] SARL Rake 1</a:t>
            </a:r>
          </a:p>
          <a:p>
            <a:pPr marL="723900" indent="-457200">
              <a:lnSpc>
                <a:spcPct val="100000"/>
              </a:lnSpc>
              <a:buFont typeface="+mj-lt"/>
              <a:buAutoNum type="arabicPeriod"/>
            </a:pPr>
            <a:r>
              <a:rPr lang="en-US" sz="1700" dirty="0">
                <a:solidFill>
                  <a:srgbClr val="FF0000"/>
                </a:solidFill>
              </a:rPr>
              <a:t>[FS] SARL Rake </a:t>
            </a:r>
            <a:r>
              <a:rPr lang="en-US" sz="1700" dirty="0" smtClean="0">
                <a:solidFill>
                  <a:srgbClr val="FF0000"/>
                </a:solidFill>
              </a:rPr>
              <a:t>2</a:t>
            </a:r>
          </a:p>
          <a:p>
            <a:pPr marL="723900" indent="-457200">
              <a:lnSpc>
                <a:spcPct val="100000"/>
              </a:lnSpc>
              <a:buFont typeface="+mj-lt"/>
              <a:buAutoNum type="arabicPeriod"/>
            </a:pPr>
            <a:r>
              <a:rPr lang="en-US" sz="1700" dirty="0">
                <a:solidFill>
                  <a:srgbClr val="FF0000"/>
                </a:solidFill>
              </a:rPr>
              <a:t>[FS] </a:t>
            </a:r>
            <a:r>
              <a:rPr lang="en-US" sz="1700" dirty="0" smtClean="0">
                <a:solidFill>
                  <a:srgbClr val="FF0000"/>
                </a:solidFill>
              </a:rPr>
              <a:t>VWT </a:t>
            </a:r>
            <a:r>
              <a:rPr lang="en-US" sz="1700" dirty="0">
                <a:solidFill>
                  <a:srgbClr val="FF0000"/>
                </a:solidFill>
              </a:rPr>
              <a:t>Rake </a:t>
            </a:r>
            <a:endParaRPr lang="en-US" sz="1700" dirty="0" smtClean="0">
              <a:solidFill>
                <a:srgbClr val="FF0000"/>
              </a:solidFill>
            </a:endParaRPr>
          </a:p>
          <a:p>
            <a:pPr marL="723900" indent="-457200">
              <a:lnSpc>
                <a:spcPct val="100000"/>
              </a:lnSpc>
              <a:buFont typeface="+mj-lt"/>
              <a:buAutoNum type="arabicPeriod"/>
            </a:pPr>
            <a:r>
              <a:rPr lang="en-US" sz="1700" dirty="0" smtClean="0">
                <a:solidFill>
                  <a:srgbClr val="FF0000"/>
                </a:solidFill>
              </a:rPr>
              <a:t>[FS] Five-Hole </a:t>
            </a:r>
            <a:r>
              <a:rPr lang="en-US" sz="1700" dirty="0">
                <a:solidFill>
                  <a:srgbClr val="FF0000"/>
                </a:solidFill>
              </a:rPr>
              <a:t>Probe (ongoing)</a:t>
            </a:r>
            <a:endParaRPr lang="en-US" sz="1700" dirty="0" smtClean="0">
              <a:solidFill>
                <a:srgbClr val="FF0000"/>
              </a:solidFill>
            </a:endParaRPr>
          </a:p>
          <a:p>
            <a:pPr marL="723900" indent="-457200">
              <a:lnSpc>
                <a:spcPct val="100000"/>
              </a:lnSpc>
              <a:buFont typeface="+mj-lt"/>
              <a:buAutoNum type="arabicPeriod"/>
            </a:pPr>
            <a:r>
              <a:rPr lang="en-US" sz="1700" dirty="0" smtClean="0">
                <a:solidFill>
                  <a:srgbClr val="FF0000"/>
                </a:solidFill>
              </a:rPr>
              <a:t>[FS] TGF Rake</a:t>
            </a:r>
          </a:p>
          <a:p>
            <a:pPr marL="723900" indent="-457200">
              <a:lnSpc>
                <a:spcPct val="100000"/>
              </a:lnSpc>
              <a:buFont typeface="+mj-lt"/>
              <a:buAutoNum type="arabicPeriod"/>
            </a:pPr>
            <a:r>
              <a:rPr lang="en-US" sz="1700" dirty="0" smtClean="0">
                <a:solidFill>
                  <a:srgbClr val="00B0F0"/>
                </a:solidFill>
              </a:rPr>
              <a:t>[FS] RAWS Blockage Drag Estimate</a:t>
            </a:r>
            <a:endParaRPr lang="en-US" sz="1700" dirty="0">
              <a:solidFill>
                <a:srgbClr val="00B0F0"/>
              </a:solidFill>
            </a:endParaRPr>
          </a:p>
        </p:txBody>
      </p:sp>
      <p:sp>
        <p:nvSpPr>
          <p:cNvPr id="4" name="Content Placeholder 2"/>
          <p:cNvSpPr txBox="1">
            <a:spLocks/>
          </p:cNvSpPr>
          <p:nvPr/>
        </p:nvSpPr>
        <p:spPr>
          <a:xfrm>
            <a:off x="5669280" y="1600202"/>
            <a:ext cx="3231529" cy="4525963"/>
          </a:xfrm>
          <a:prstGeom prst="rect">
            <a:avLst/>
          </a:prstGeom>
        </p:spPr>
        <p:txBody>
          <a:bodyPr/>
          <a:lstStyle>
            <a:lvl1pPr marL="360363" indent="-93663" algn="l" defTabSz="893763" rtl="0" eaLnBrk="1" latinLnBrk="0" hangingPunct="1">
              <a:lnSpc>
                <a:spcPct val="120000"/>
              </a:lnSpc>
              <a:spcBef>
                <a:spcPts val="600"/>
              </a:spcBef>
              <a:buFont typeface="Arial" pitchFamily="34" charset="0"/>
              <a:buChar char="•"/>
              <a:tabLst>
                <a:tab pos="539750" algn="l"/>
              </a:tabLst>
              <a:defRPr sz="28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b="1"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b="1"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First word indicates the tunnel used (internal flow) or freestream (external flow)</a:t>
            </a:r>
          </a:p>
          <a:p>
            <a:endParaRPr lang="en-US" sz="1800" dirty="0" smtClean="0"/>
          </a:p>
          <a:p>
            <a:r>
              <a:rPr lang="en-US" sz="1800" dirty="0" smtClean="0"/>
              <a:t>Abbreviations:</a:t>
            </a:r>
          </a:p>
          <a:p>
            <a:pPr lvl="1"/>
            <a:r>
              <a:rPr lang="en-US" sz="1400" dirty="0" smtClean="0"/>
              <a:t>FS: Freestream</a:t>
            </a:r>
          </a:p>
          <a:p>
            <a:pPr lvl="1"/>
            <a:r>
              <a:rPr lang="en-US" sz="1400" dirty="0" smtClean="0"/>
              <a:t>TGF: Trisonic Gasdynamic Facility</a:t>
            </a:r>
          </a:p>
          <a:p>
            <a:pPr lvl="1"/>
            <a:r>
              <a:rPr lang="en-US" sz="1400" dirty="0" smtClean="0"/>
              <a:t>SARL: Subsonic Aerodynamic Research Lab</a:t>
            </a:r>
          </a:p>
          <a:p>
            <a:pPr lvl="1"/>
            <a:r>
              <a:rPr lang="en-US" sz="1400" dirty="0" smtClean="0"/>
              <a:t>VWT: Vertical Wind Tunnel</a:t>
            </a:r>
            <a:endParaRPr lang="en-US" sz="1400" dirty="0"/>
          </a:p>
        </p:txBody>
      </p:sp>
    </p:spTree>
    <p:extLst>
      <p:ext uri="{BB962C8B-B14F-4D97-AF65-F5344CB8AC3E}">
        <p14:creationId xmlns:p14="http://schemas.microsoft.com/office/powerpoint/2010/main" val="1681257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SARL Rake 1: Setup</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5064" r="15662"/>
          <a:stretch/>
        </p:blipFill>
        <p:spPr>
          <a:xfrm>
            <a:off x="7288915" y="4242554"/>
            <a:ext cx="1391552" cy="1856533"/>
          </a:xfrm>
          <a:prstGeom prst="rect">
            <a:avLst/>
          </a:prstGeom>
        </p:spPr>
      </p:pic>
      <p:sp>
        <p:nvSpPr>
          <p:cNvPr id="9" name="Content Placeholder 2"/>
          <p:cNvSpPr txBox="1">
            <a:spLocks/>
          </p:cNvSpPr>
          <p:nvPr/>
        </p:nvSpPr>
        <p:spPr>
          <a:xfrm>
            <a:off x="457199" y="1371600"/>
            <a:ext cx="6169843" cy="2125744"/>
          </a:xfrm>
          <a:prstGeom prst="rect">
            <a:avLst/>
          </a:prstGeom>
        </p:spPr>
        <p:txBody>
          <a:bodyPr/>
          <a:lstStyle>
            <a:lvl1pPr marL="360363" indent="-93663" algn="l" defTabSz="893763" rtl="0" eaLnBrk="1" latinLnBrk="0" hangingPunct="1">
              <a:lnSpc>
                <a:spcPct val="120000"/>
              </a:lnSpc>
              <a:spcBef>
                <a:spcPts val="600"/>
              </a:spcBef>
              <a:buFont typeface="Arial" pitchFamily="34" charset="0"/>
              <a:buChar char="•"/>
              <a:tabLst>
                <a:tab pos="539750" algn="l"/>
              </a:tabLst>
              <a:defRPr sz="28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b="1"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b="1"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8" name="Content Placeholder 7"/>
          <p:cNvSpPr>
            <a:spLocks noGrp="1"/>
          </p:cNvSpPr>
          <p:nvPr>
            <p:ph idx="1"/>
          </p:nvPr>
        </p:nvSpPr>
        <p:spPr>
          <a:xfrm>
            <a:off x="368996" y="1451113"/>
            <a:ext cx="6853926" cy="4840357"/>
          </a:xfrm>
        </p:spPr>
        <p:txBody>
          <a:bodyPr/>
          <a:lstStyle/>
          <a:p>
            <a:r>
              <a:rPr lang="en-US" dirty="0"/>
              <a:t>Customer: </a:t>
            </a:r>
            <a:r>
              <a:rPr lang="en-US" dirty="0" err="1"/>
              <a:t>O’Diam</a:t>
            </a:r>
            <a:endParaRPr lang="en-US" dirty="0"/>
          </a:p>
          <a:p>
            <a:r>
              <a:rPr lang="en-US" dirty="0"/>
              <a:t>Engineer: Buscher/Keane/Chang</a:t>
            </a:r>
          </a:p>
          <a:p>
            <a:r>
              <a:rPr lang="en-US" dirty="0" smtClean="0"/>
              <a:t>Objective: </a:t>
            </a:r>
          </a:p>
          <a:p>
            <a:pPr lvl="1"/>
            <a:r>
              <a:rPr lang="en-US" dirty="0" smtClean="0"/>
              <a:t>Assess </a:t>
            </a:r>
            <a:r>
              <a:rPr lang="en-US" dirty="0"/>
              <a:t>the rake’s aerodynamic influences </a:t>
            </a:r>
            <a:r>
              <a:rPr lang="en-US" dirty="0" smtClean="0"/>
              <a:t>pressure </a:t>
            </a:r>
            <a:r>
              <a:rPr lang="en-US" dirty="0"/>
              <a:t>profiles across the length of the </a:t>
            </a:r>
            <a:r>
              <a:rPr lang="en-US" dirty="0" smtClean="0"/>
              <a:t>rake</a:t>
            </a:r>
          </a:p>
          <a:p>
            <a:pPr lvl="1"/>
            <a:r>
              <a:rPr lang="en-US" dirty="0" smtClean="0"/>
              <a:t>Compare to AEDC CFD and SARL data (to validate CFD)</a:t>
            </a:r>
          </a:p>
          <a:p>
            <a:pPr lvl="1"/>
            <a:r>
              <a:rPr lang="en-US" dirty="0" smtClean="0"/>
              <a:t>Compare old and new rake data</a:t>
            </a:r>
            <a:endParaRPr lang="en-US" dirty="0"/>
          </a:p>
          <a:p>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H="1">
            <a:off x="6746195" y="1993834"/>
            <a:ext cx="2483327" cy="1397886"/>
          </a:xfrm>
          <a:prstGeom prst="rect">
            <a:avLst/>
          </a:prstGeom>
        </p:spPr>
      </p:pic>
    </p:spTree>
    <p:extLst>
      <p:ext uri="{BB962C8B-B14F-4D97-AF65-F5344CB8AC3E}">
        <p14:creationId xmlns:p14="http://schemas.microsoft.com/office/powerpoint/2010/main" val="855053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noChangeArrowheads="1"/>
          </p:cNvPicPr>
          <p:nvPr/>
        </p:nvPicPr>
        <p:blipFill>
          <a:blip r:embed="rId2"/>
          <a:srcRect/>
          <a:stretch>
            <a:fillRect/>
          </a:stretch>
        </p:blipFill>
        <p:spPr bwMode="auto">
          <a:xfrm>
            <a:off x="798278" y="2696410"/>
            <a:ext cx="5084596" cy="381344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SARL Rake 1: Results</a:t>
            </a:r>
          </a:p>
        </p:txBody>
      </p:sp>
      <p:sp>
        <p:nvSpPr>
          <p:cNvPr id="9" name="Content Placeholder 2"/>
          <p:cNvSpPr txBox="1">
            <a:spLocks/>
          </p:cNvSpPr>
          <p:nvPr/>
        </p:nvSpPr>
        <p:spPr>
          <a:xfrm>
            <a:off x="457199" y="1371600"/>
            <a:ext cx="5814391" cy="2151776"/>
          </a:xfrm>
          <a:prstGeom prst="rect">
            <a:avLst/>
          </a:prstGeom>
        </p:spPr>
        <p:txBody>
          <a:bodyPr/>
          <a:lstStyle>
            <a:lvl1pPr marL="360363" indent="-93663" algn="l" defTabSz="893763" rtl="0" eaLnBrk="1" latinLnBrk="0" hangingPunct="1">
              <a:lnSpc>
                <a:spcPct val="120000"/>
              </a:lnSpc>
              <a:spcBef>
                <a:spcPts val="600"/>
              </a:spcBef>
              <a:buFont typeface="Arial" pitchFamily="34" charset="0"/>
              <a:buChar char="•"/>
              <a:tabLst>
                <a:tab pos="539750" algn="l"/>
              </a:tabLst>
              <a:defRPr sz="28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400" b="1"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b="1"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Determined significant aero impact from rake </a:t>
            </a:r>
          </a:p>
          <a:p>
            <a:pPr lvl="1"/>
            <a:r>
              <a:rPr lang="en-US" sz="1200" dirty="0" smtClean="0"/>
              <a:t>Aided in design of new rake</a:t>
            </a:r>
          </a:p>
          <a:p>
            <a:r>
              <a:rPr lang="en-US" sz="1800" dirty="0" smtClean="0"/>
              <a:t>Closely matches wind tunnel data</a:t>
            </a:r>
          </a:p>
          <a:p>
            <a:r>
              <a:rPr lang="en-US" sz="1800" dirty="0" smtClean="0"/>
              <a:t>Supports suspicion of Mach number calculation errors in tunnel</a:t>
            </a:r>
            <a:endParaRPr lang="en-US" sz="18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900" r="12202"/>
          <a:stretch/>
        </p:blipFill>
        <p:spPr>
          <a:xfrm>
            <a:off x="6627302" y="3397635"/>
            <a:ext cx="2313978" cy="206868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345" r="11758"/>
          <a:stretch/>
        </p:blipFill>
        <p:spPr>
          <a:xfrm>
            <a:off x="6627302" y="1244099"/>
            <a:ext cx="2333817" cy="2086425"/>
          </a:xfrm>
          <a:prstGeom prst="rect">
            <a:avLst/>
          </a:prstGeom>
        </p:spPr>
      </p:pic>
      <p:sp>
        <p:nvSpPr>
          <p:cNvPr id="11" name="TextBox 10"/>
          <p:cNvSpPr txBox="1"/>
          <p:nvPr/>
        </p:nvSpPr>
        <p:spPr>
          <a:xfrm>
            <a:off x="6627301" y="3022747"/>
            <a:ext cx="931665" cy="307777"/>
          </a:xfrm>
          <a:prstGeom prst="rect">
            <a:avLst/>
          </a:prstGeom>
          <a:noFill/>
        </p:spPr>
        <p:txBody>
          <a:bodyPr wrap="none" rtlCol="0">
            <a:spAutoFit/>
          </a:bodyPr>
          <a:lstStyle/>
          <a:p>
            <a:r>
              <a:rPr lang="en-US" sz="1400" dirty="0" smtClean="0">
                <a:latin typeface="Arial" pitchFamily="34" charset="0"/>
                <a:cs typeface="Arial" pitchFamily="34" charset="0"/>
              </a:rPr>
              <a:t>Old Rake</a:t>
            </a:r>
            <a:endParaRPr lang="en-US" sz="1400" dirty="0">
              <a:latin typeface="Arial" pitchFamily="34" charset="0"/>
              <a:cs typeface="Arial" pitchFamily="34" charset="0"/>
            </a:endParaRPr>
          </a:p>
        </p:txBody>
      </p:sp>
      <p:sp>
        <p:nvSpPr>
          <p:cNvPr id="12" name="TextBox 11"/>
          <p:cNvSpPr txBox="1"/>
          <p:nvPr/>
        </p:nvSpPr>
        <p:spPr>
          <a:xfrm>
            <a:off x="6627301" y="5158547"/>
            <a:ext cx="1011815" cy="307777"/>
          </a:xfrm>
          <a:prstGeom prst="rect">
            <a:avLst/>
          </a:prstGeom>
          <a:noFill/>
        </p:spPr>
        <p:txBody>
          <a:bodyPr wrap="none" rtlCol="0">
            <a:spAutoFit/>
          </a:bodyPr>
          <a:lstStyle/>
          <a:p>
            <a:r>
              <a:rPr lang="en-US" sz="1400" dirty="0" smtClean="0">
                <a:latin typeface="Arial" pitchFamily="34" charset="0"/>
                <a:cs typeface="Arial" pitchFamily="34" charset="0"/>
              </a:rPr>
              <a:t>New Rake</a:t>
            </a:r>
            <a:endParaRPr lang="en-US" sz="1400" dirty="0">
              <a:latin typeface="Arial" pitchFamily="34" charset="0"/>
              <a:cs typeface="Arial" pitchFamily="34" charset="0"/>
            </a:endParaRPr>
          </a:p>
        </p:txBody>
      </p:sp>
      <p:sp>
        <p:nvSpPr>
          <p:cNvPr id="13" name="TextBox 12"/>
          <p:cNvSpPr txBox="1"/>
          <p:nvPr/>
        </p:nvSpPr>
        <p:spPr>
          <a:xfrm>
            <a:off x="53850" y="5624929"/>
            <a:ext cx="881395" cy="369332"/>
          </a:xfrm>
          <a:prstGeom prst="rect">
            <a:avLst/>
          </a:prstGeom>
          <a:noFill/>
        </p:spPr>
        <p:txBody>
          <a:bodyPr wrap="none" rtlCol="0">
            <a:spAutoFit/>
          </a:bodyPr>
          <a:lstStyle/>
          <a:p>
            <a:r>
              <a:rPr lang="en-US" dirty="0">
                <a:solidFill>
                  <a:srgbClr val="C00000"/>
                </a:solidFill>
                <a:latin typeface="Arial" pitchFamily="34" charset="0"/>
                <a:cs typeface="Arial" pitchFamily="34" charset="0"/>
              </a:rPr>
              <a:t>T</a:t>
            </a:r>
            <a:r>
              <a:rPr lang="en-US" dirty="0" smtClean="0">
                <a:solidFill>
                  <a:srgbClr val="C00000"/>
                </a:solidFill>
                <a:latin typeface="Arial" pitchFamily="34" charset="0"/>
                <a:cs typeface="Arial" pitchFamily="34" charset="0"/>
              </a:rPr>
              <a:t>unnel</a:t>
            </a:r>
            <a:endParaRPr lang="en-US" dirty="0">
              <a:solidFill>
                <a:srgbClr val="C00000"/>
              </a:solidFill>
              <a:latin typeface="Arial" pitchFamily="34" charset="0"/>
              <a:cs typeface="Arial" pitchFamily="34" charset="0"/>
            </a:endParaRPr>
          </a:p>
        </p:txBody>
      </p:sp>
      <p:sp>
        <p:nvSpPr>
          <p:cNvPr id="14" name="TextBox 13"/>
          <p:cNvSpPr txBox="1"/>
          <p:nvPr/>
        </p:nvSpPr>
        <p:spPr>
          <a:xfrm>
            <a:off x="139123" y="3989221"/>
            <a:ext cx="659155" cy="369332"/>
          </a:xfrm>
          <a:prstGeom prst="rect">
            <a:avLst/>
          </a:prstGeom>
          <a:noFill/>
        </p:spPr>
        <p:txBody>
          <a:bodyPr wrap="none" rtlCol="0">
            <a:spAutoFit/>
          </a:bodyPr>
          <a:lstStyle/>
          <a:p>
            <a:r>
              <a:rPr lang="en-US" dirty="0" smtClean="0">
                <a:solidFill>
                  <a:schemeClr val="accent4">
                    <a:lumMod val="75000"/>
                  </a:schemeClr>
                </a:solidFill>
                <a:latin typeface="Arial" pitchFamily="34" charset="0"/>
                <a:cs typeface="Arial" pitchFamily="34" charset="0"/>
              </a:rPr>
              <a:t>CFD</a:t>
            </a:r>
            <a:endParaRPr lang="en-US" dirty="0">
              <a:solidFill>
                <a:schemeClr val="accent4">
                  <a:lumMod val="75000"/>
                </a:schemeClr>
              </a:solidFill>
              <a:latin typeface="Arial" pitchFamily="34" charset="0"/>
              <a:cs typeface="Arial" pitchFamily="34" charset="0"/>
            </a:endParaRPr>
          </a:p>
        </p:txBody>
      </p:sp>
      <p:cxnSp>
        <p:nvCxnSpPr>
          <p:cNvPr id="5" name="Straight Arrow Connector 4"/>
          <p:cNvCxnSpPr/>
          <p:nvPr/>
        </p:nvCxnSpPr>
        <p:spPr>
          <a:xfrm>
            <a:off x="766003" y="4182865"/>
            <a:ext cx="1261580" cy="602810"/>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68695" y="5109333"/>
            <a:ext cx="725705" cy="69012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7301" y="5542590"/>
            <a:ext cx="2333817" cy="903343"/>
          </a:xfrm>
          <a:prstGeom prst="rect">
            <a:avLst/>
          </a:prstGeom>
        </p:spPr>
      </p:pic>
      <p:sp>
        <p:nvSpPr>
          <p:cNvPr id="16" name="TextBox 15"/>
          <p:cNvSpPr txBox="1"/>
          <p:nvPr/>
        </p:nvSpPr>
        <p:spPr>
          <a:xfrm>
            <a:off x="6627300" y="6138156"/>
            <a:ext cx="1340175" cy="307777"/>
          </a:xfrm>
          <a:prstGeom prst="rect">
            <a:avLst/>
          </a:prstGeom>
          <a:noFill/>
        </p:spPr>
        <p:txBody>
          <a:bodyPr wrap="none" rtlCol="0">
            <a:spAutoFit/>
          </a:bodyPr>
          <a:lstStyle/>
          <a:p>
            <a:r>
              <a:rPr lang="en-US" sz="1400" dirty="0" smtClean="0">
                <a:latin typeface="Arial" pitchFamily="34" charset="0"/>
                <a:cs typeface="Arial" pitchFamily="34" charset="0"/>
              </a:rPr>
              <a:t>Very Old Rake</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3096704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SARL Rake </a:t>
            </a:r>
            <a:r>
              <a:rPr lang="en-US" dirty="0" smtClean="0"/>
              <a:t>2: </a:t>
            </a:r>
            <a:r>
              <a:rPr lang="en-US" dirty="0"/>
              <a:t>Setup</a:t>
            </a:r>
          </a:p>
        </p:txBody>
      </p:sp>
      <p:sp>
        <p:nvSpPr>
          <p:cNvPr id="3" name="Content Placeholder 2"/>
          <p:cNvSpPr>
            <a:spLocks noGrp="1"/>
          </p:cNvSpPr>
          <p:nvPr>
            <p:ph idx="1"/>
          </p:nvPr>
        </p:nvSpPr>
        <p:spPr>
          <a:xfrm>
            <a:off x="457200" y="1600202"/>
            <a:ext cx="3931920" cy="4525963"/>
          </a:xfrm>
        </p:spPr>
        <p:txBody>
          <a:bodyPr/>
          <a:lstStyle/>
          <a:p>
            <a:r>
              <a:rPr lang="en-US" dirty="0"/>
              <a:t>Customer: </a:t>
            </a:r>
            <a:r>
              <a:rPr lang="en-US" dirty="0" err="1"/>
              <a:t>O’Diam</a:t>
            </a:r>
            <a:endParaRPr lang="en-US" dirty="0"/>
          </a:p>
          <a:p>
            <a:r>
              <a:rPr lang="en-US" dirty="0"/>
              <a:t>Engineer: </a:t>
            </a:r>
            <a:r>
              <a:rPr lang="en-US" dirty="0" smtClean="0"/>
              <a:t>Buscher</a:t>
            </a:r>
            <a:endParaRPr lang="en-US" dirty="0"/>
          </a:p>
          <a:p>
            <a:r>
              <a:rPr lang="en-US" dirty="0"/>
              <a:t>Objective: </a:t>
            </a:r>
            <a:endParaRPr lang="en-US" dirty="0" smtClean="0"/>
          </a:p>
          <a:p>
            <a:pPr lvl="1"/>
            <a:r>
              <a:rPr lang="en-US" dirty="0" smtClean="0"/>
              <a:t>Determine suitability of Rake setup for determining flow uniformity in tunnel </a:t>
            </a:r>
            <a:endParaRPr lang="en-US" dirty="0"/>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341" t="3732" r="18103" b="4721"/>
          <a:stretch/>
        </p:blipFill>
        <p:spPr>
          <a:xfrm>
            <a:off x="7679890" y="2389814"/>
            <a:ext cx="1314371" cy="29467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2969" y="2316478"/>
            <a:ext cx="2606624" cy="3339737"/>
          </a:xfrm>
          <a:prstGeom prst="rect">
            <a:avLst/>
          </a:prstGeom>
        </p:spPr>
      </p:pic>
      <p:sp>
        <p:nvSpPr>
          <p:cNvPr id="6" name="Oval 5"/>
          <p:cNvSpPr/>
          <p:nvPr/>
        </p:nvSpPr>
        <p:spPr>
          <a:xfrm rot="1433666">
            <a:off x="7543261" y="3540964"/>
            <a:ext cx="1559904" cy="6444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597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SARL Rake </a:t>
            </a:r>
            <a:r>
              <a:rPr lang="en-US" dirty="0" smtClean="0"/>
              <a:t>2: Results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10587" y="3615654"/>
            <a:ext cx="3762769" cy="282207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2" y="3605603"/>
            <a:ext cx="3796019" cy="284701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808" r="4849"/>
          <a:stretch/>
        </p:blipFill>
        <p:spPr>
          <a:xfrm>
            <a:off x="4698045" y="1380505"/>
            <a:ext cx="4353676" cy="2127321"/>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643" r="4738"/>
          <a:stretch/>
        </p:blipFill>
        <p:spPr>
          <a:xfrm>
            <a:off x="58723" y="1380505"/>
            <a:ext cx="4361017" cy="2127321"/>
          </a:xfrm>
          <a:prstGeom prst="rect">
            <a:avLst/>
          </a:prstGeom>
        </p:spPr>
      </p:pic>
      <p:cxnSp>
        <p:nvCxnSpPr>
          <p:cNvPr id="9" name="Straight Connector 8"/>
          <p:cNvCxnSpPr/>
          <p:nvPr/>
        </p:nvCxnSpPr>
        <p:spPr>
          <a:xfrm>
            <a:off x="622431" y="3156445"/>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90861" y="3156445"/>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59292" y="3156445"/>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19013" y="3156445"/>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494727" y="3156445"/>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963157" y="3156445"/>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22875" y="3156445"/>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51037" y="3156699"/>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9467" y="3156699"/>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87898" y="3156699"/>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47619" y="3156699"/>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123333" y="3156699"/>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591763" y="3156699"/>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051481" y="3156699"/>
            <a:ext cx="13295" cy="320908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40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36774" r="20128" b="35466"/>
          <a:stretch/>
        </p:blipFill>
        <p:spPr>
          <a:xfrm>
            <a:off x="4403368" y="4201117"/>
            <a:ext cx="3939443" cy="65826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6371" r="5650" b="33454"/>
          <a:stretch/>
        </p:blipFill>
        <p:spPr>
          <a:xfrm>
            <a:off x="4403367" y="5333633"/>
            <a:ext cx="4653548" cy="715506"/>
          </a:xfrm>
          <a:prstGeom prst="rect">
            <a:avLst/>
          </a:prstGeom>
        </p:spPr>
      </p:pic>
      <p:sp>
        <p:nvSpPr>
          <p:cNvPr id="2" name="Title 1"/>
          <p:cNvSpPr>
            <a:spLocks noGrp="1"/>
          </p:cNvSpPr>
          <p:nvPr>
            <p:ph type="title"/>
          </p:nvPr>
        </p:nvSpPr>
        <p:spPr/>
        <p:txBody>
          <a:bodyPr/>
          <a:lstStyle/>
          <a:p>
            <a:r>
              <a:rPr lang="en-US" dirty="0" smtClean="0"/>
              <a:t>VWT Rake: </a:t>
            </a:r>
            <a:r>
              <a:rPr lang="en-US" dirty="0"/>
              <a:t>Setup</a:t>
            </a:r>
          </a:p>
        </p:txBody>
      </p:sp>
      <p:sp>
        <p:nvSpPr>
          <p:cNvPr id="3" name="Content Placeholder 2"/>
          <p:cNvSpPr>
            <a:spLocks noGrp="1"/>
          </p:cNvSpPr>
          <p:nvPr>
            <p:ph idx="1"/>
          </p:nvPr>
        </p:nvSpPr>
        <p:spPr>
          <a:xfrm>
            <a:off x="457200" y="1600202"/>
            <a:ext cx="4422913" cy="4525963"/>
          </a:xfrm>
        </p:spPr>
        <p:txBody>
          <a:bodyPr/>
          <a:lstStyle/>
          <a:p>
            <a:r>
              <a:rPr lang="en-US" dirty="0" smtClean="0"/>
              <a:t>Customer</a:t>
            </a:r>
            <a:r>
              <a:rPr lang="en-US" dirty="0"/>
              <a:t>: </a:t>
            </a:r>
            <a:r>
              <a:rPr lang="en-US" dirty="0" smtClean="0"/>
              <a:t>Chang</a:t>
            </a:r>
            <a:endParaRPr lang="en-US" dirty="0"/>
          </a:p>
          <a:p>
            <a:r>
              <a:rPr lang="en-US" dirty="0" smtClean="0"/>
              <a:t>Engineer: Keane</a:t>
            </a:r>
            <a:endParaRPr lang="en-US" dirty="0"/>
          </a:p>
          <a:p>
            <a:r>
              <a:rPr lang="en-US" dirty="0"/>
              <a:t>Objective: </a:t>
            </a:r>
            <a:endParaRPr lang="en-US" dirty="0" smtClean="0"/>
          </a:p>
          <a:p>
            <a:pPr lvl="1"/>
            <a:r>
              <a:rPr lang="en-US" dirty="0"/>
              <a:t>Assess the rake’s aerodynamic </a:t>
            </a:r>
            <a:r>
              <a:rPr lang="en-US" dirty="0" smtClean="0"/>
              <a:t>influences</a:t>
            </a:r>
          </a:p>
          <a:p>
            <a:pPr lvl="1"/>
            <a:r>
              <a:rPr lang="en-US" dirty="0" smtClean="0"/>
              <a:t>Compare experimental data in the SARL to the CFD data we obtained</a:t>
            </a:r>
          </a:p>
          <a:p>
            <a:pPr lvl="1"/>
            <a:endParaRPr lang="en-US" dirty="0" smtClean="0"/>
          </a:p>
          <a:p>
            <a:pPr marL="457200" lvl="1" indent="0">
              <a:buNone/>
            </a:pPr>
            <a:endParaRPr lang="en-US" dirty="0"/>
          </a:p>
          <a:p>
            <a:endParaRPr lang="en-US" dirty="0"/>
          </a:p>
        </p:txBody>
      </p:sp>
      <p:pic>
        <p:nvPicPr>
          <p:cNvPr id="4" name="Picture 3"/>
          <p:cNvPicPr/>
          <p:nvPr/>
        </p:nvPicPr>
        <p:blipFill rotWithShape="1">
          <a:blip r:embed="rId4" cstate="print">
            <a:extLst>
              <a:ext uri="{28A0092B-C50C-407E-A947-70E740481C1C}">
                <a14:useLocalDpi xmlns:a14="http://schemas.microsoft.com/office/drawing/2010/main" val="0"/>
              </a:ext>
            </a:extLst>
          </a:blip>
          <a:srcRect l="53652" t="38141" r="16850" b="9636"/>
          <a:stretch/>
        </p:blipFill>
        <p:spPr bwMode="auto">
          <a:xfrm>
            <a:off x="5093468" y="1600202"/>
            <a:ext cx="3795271" cy="2143713"/>
          </a:xfrm>
          <a:prstGeom prst="rect">
            <a:avLst/>
          </a:prstGeom>
          <a:noFill/>
          <a:ln>
            <a:noFill/>
          </a:ln>
          <a:extLst/>
        </p:spPr>
      </p:pic>
    </p:spTree>
    <p:extLst>
      <p:ext uri="{BB962C8B-B14F-4D97-AF65-F5344CB8AC3E}">
        <p14:creationId xmlns:p14="http://schemas.microsoft.com/office/powerpoint/2010/main" val="733640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VWT </a:t>
            </a:r>
            <a:r>
              <a:rPr lang="en-US" dirty="0" smtClean="0"/>
              <a:t>Rake: Results</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23117" b="6812"/>
          <a:stretch/>
        </p:blipFill>
        <p:spPr>
          <a:xfrm>
            <a:off x="648088" y="1256381"/>
            <a:ext cx="7847819" cy="250806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3431" b="6568"/>
          <a:stretch/>
        </p:blipFill>
        <p:spPr>
          <a:xfrm>
            <a:off x="648088" y="3877832"/>
            <a:ext cx="7847819" cy="2505552"/>
          </a:xfrm>
          <a:prstGeom prst="rect">
            <a:avLst/>
          </a:prstGeom>
        </p:spPr>
      </p:pic>
    </p:spTree>
    <p:extLst>
      <p:ext uri="{BB962C8B-B14F-4D97-AF65-F5344CB8AC3E}">
        <p14:creationId xmlns:p14="http://schemas.microsoft.com/office/powerpoint/2010/main" val="3840222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AFRL templat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00B0F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0C5A85D10B964790454614F433FBAF" ma:contentTypeVersion="7" ma:contentTypeDescription="Create a new document." ma:contentTypeScope="" ma:versionID="898d994a5c9f381791a218facbbec302">
  <xsd:schema xmlns:xsd="http://www.w3.org/2001/XMLSchema" xmlns:xs="http://www.w3.org/2001/XMLSchema" xmlns:p="http://schemas.microsoft.com/office/2006/metadata/properties" xmlns:ns1="http://schemas.microsoft.com/sharepoint/v3" xmlns:ns2="43d6d7b5-5d0b-4733-bab2-f146803c8f8d" xmlns:ns3="http://schemas.microsoft.com/sharepoint/v4" targetNamespace="http://schemas.microsoft.com/office/2006/metadata/properties" ma:root="true" ma:fieldsID="0e4e2a6886524268bbd21c5430c478c2" ns1:_="" ns2:_="" ns3:_="">
    <xsd:import namespace="http://schemas.microsoft.com/sharepoint/v3"/>
    <xsd:import namespace="43d6d7b5-5d0b-4733-bab2-f146803c8f8d"/>
    <xsd:import namespace="http://schemas.microsoft.com/sharepoint/v4"/>
    <xsd:element name="properties">
      <xsd:complexType>
        <xsd:sequence>
          <xsd:element name="documentManagement">
            <xsd:complexType>
              <xsd:all>
                <xsd:element ref="ns2:SIP_Label_Document"/>
                <xsd:element ref="ns1:AverageRating" minOccurs="0"/>
                <xsd:element ref="ns1:RatingCount" minOccurs="0"/>
                <xsd:element ref="ns2:TaxKeywordTaxHTField" minOccurs="0"/>
                <xsd:element ref="ns2:TaxCatchAll"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9" nillable="true" ma:displayName="Rating (0-5)" ma:decimals="2" ma:description="Average value of all the ratings that have been submitted" ma:internalName="Rating_x0020__x0028_0_x002d_5_x0029_" ma:readOnly="true">
      <xsd:simpleType>
        <xsd:restriction base="dms:Number"/>
      </xsd:simpleType>
    </xsd:element>
    <xsd:element name="RatingCount" ma:index="10" nillable="true" ma:displayName="Number of Ratings" ma:decimals="0" ma:description="Number of ratings submitted" ma:internalName="Number_x0020_of_x0020_Ratings"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43d6d7b5-5d0b-4733-bab2-f146803c8f8d" elementFormDefault="qualified">
    <xsd:import namespace="http://schemas.microsoft.com/office/2006/documentManagement/types"/>
    <xsd:import namespace="http://schemas.microsoft.com/office/infopath/2007/PartnerControls"/>
    <xsd:element name="SIP_Label_Document" ma:index="8" ma:displayName="Sensitive Information Protection (SIP) Label" ma:internalName="Sensitive_x0020_Information_x0020_Protection_x0020__x0028_SIP_x0029__x0020_Label" ma:readOnly="false">
      <xsd:simpleType>
        <xsd:restriction base="dms:Unknown"/>
      </xsd:simpleType>
    </xsd:element>
    <xsd:element name="TaxKeywordTaxHTField" ma:index="12" nillable="true" ma:taxonomy="true" ma:internalName="TaxKeywordTaxHTField" ma:taxonomyFieldName="Enterprise_x0020_Keywords" ma:displayName="Enterprise Keywords" ma:fieldId="{23f27201-bee3-471e-b2e7-b64fd8b7ca38}" ma:taxonomyMulti="true" ma:sspId="5f68076a-9896-4f70-850d-4130ed0339a6" ma:termSetId="00000000-0000-0000-0000-000000000000" ma:anchorId="00000000-0000-0000-0000-000000000000" ma:open="true" ma:isKeyword="true">
      <xsd:complexType>
        <xsd:sequence>
          <xsd:element ref="pc:Terms" minOccurs="0" maxOccurs="1"/>
        </xsd:sequence>
      </xsd:complexType>
    </xsd:element>
    <xsd:element name="TaxCatchAll" ma:index="13" nillable="true" ma:displayName="Taxonomy Catch All Column" ma:hidden="true" ma:list="{85ce7f0d-6ad9-4cdb-8ee2-fb06a8a48bb4}" ma:internalName="TaxCatchAll" ma:showField="CatchAllData" ma:web="43d6d7b5-5d0b-4733-bab2-f146803c8f8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4"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SIP_Label_Document xmlns="43d6d7b5-5d0b-4733-bab2-f146803c8f8d">;#0;#Unrestricted;#False;#00000000-0000-0000-0000-000000000000;#Information that is not sensitive.;#0;#Lockheed Martin Proprietary Information (LMPI);#False;#00000000-0000-0000-0000-000000000000;#Proprietary information owned by Lockheed Martin, such as business, financial or technical information, that requires protection from unauthorized disclosure.  Access is restricted to employees, and authorized individuals who have executed nondisclosure agreements or who are otherwise legally bound by confidentiality obligations to Lockheed Martin.;#0;#Export Controlled Information (ECI);#True;#00000000-0000-0000-0000-000000000000;#Information, such as business, financial or technical information, subject to U.S. or foreign export control laws or regulations.;#3;#sbExport Controlled Information (ECI);#United States (US),#;#00000000-0000-0000-0000-000000000000;#;#0;#Attorney-Client Privileged Information and/or Attorney Work Product;#False;#00000000-0000-0000-0000-000000000000;#Information communicated to or from an attorney, including information communicated to or from anyone working at the direction of any attorney, to obtain or provide legal advice and/or information and materials prepared by or for an attorney, or communications made or materials prepared during, or in anticipation of, litigation. Reminder: These privileges belong to the Corporation and can only be applied or released at the specific direction of LM Legal.;#0;#Protected Information;#False;#00000000-0000-0000-0000-000000000000;#Information in the possession or custody of  Lockheed Martin not addressed or encompassed directly by other categories nevertheless requires or warrants protection from unauthorized or inappropriate disclosure, such as information subject to a protective order or other legal process issued by a court or administrative agency or competent jurisdiction.;#0;#Personal Information;#False;#00000000-0000-0000-0000-000000000000;#Personally Identifiable Information for persons in the U.S. (name plus one other personally identifiable data item such as Social Security Number), and Personal Data for persons in non-U.S. countries (any information relating to an identified data subject). Only includes information collected for conducting official company business. By uploading personal information on Sharepoint you understand and accept that personnel within Lockheed Martin Corporation may be able to view this personal information. See CPS-710 for more information.;#0;#Third Party Proprietary Information;#False;#00000000-0000-0000-0000-000000000000;#Information in which an individual or entity other than  Lockheed Martin has a proprietary right or interest, and that may be subject to restrictions on further disclosure even to other Lockheed Martin employees.;#1;#tbThird Party Proprietary Information;#;#00000000-0000-0000-0000-000000000000;#;#0;#Organizational Conflict of Interest (OCI);#False;#00000000-0000-0000-0000-000000000000;#Contents of this message are subject to contractual organization conflict of interest (OCI) limitations. Access is restricted to authorized employees who have executed non-disclosure agreements. The information is limited for use solely in the performance of the contract on which it was provided or created. If the receiver of this message is not so authorized, contact the sender immediately.;#1;#tbOrganizational Conflict of Interest (OCI);#;#00000000-0000-0000-0000-000000000000;#;#2;#Other;#;#00000000-0000-0000-0000-000000000000;#Other SIP Label Values;#;#</SIP_Label_Document>
    <TaxCatchAll xmlns="43d6d7b5-5d0b-4733-bab2-f146803c8f8d"/>
    <TaxKeywordTaxHTField xmlns="43d6d7b5-5d0b-4733-bab2-f146803c8f8d">
      <Terms xmlns="http://schemas.microsoft.com/office/infopath/2007/PartnerControls"/>
    </TaxKeywordTaxHTField>
    <AverageRating xmlns="http://schemas.microsoft.com/sharepoint/v3" xsi:nil="true"/>
    <IconOverlay xmlns="http://schemas.microsoft.com/sharepoint/v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A7EFFD-3C6E-486C-9F0F-1B06AE64AC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3d6d7b5-5d0b-4733-bab2-f146803c8f8d"/>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997F2F-0988-49FF-9204-870220208138}">
  <ds:schemaRefs>
    <ds:schemaRef ds:uri="http://purl.org/dc/dcmitype/"/>
    <ds:schemaRef ds:uri="http://schemas.microsoft.com/office/infopath/2007/PartnerControls"/>
    <ds:schemaRef ds:uri="http://schemas.microsoft.com/office/2006/documentManagement/types"/>
    <ds:schemaRef ds:uri="43d6d7b5-5d0b-4733-bab2-f146803c8f8d"/>
    <ds:schemaRef ds:uri="http://schemas.openxmlformats.org/package/2006/metadata/core-properties"/>
    <ds:schemaRef ds:uri="http://purl.org/dc/elements/1.1/"/>
    <ds:schemaRef ds:uri="http://www.w3.org/XML/1998/namespace"/>
    <ds:schemaRef ds:uri="http://schemas.microsoft.com/sharepoint/v4"/>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0565FAF-FB13-4806-9CDA-99D08956CC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AFRL template</Template>
  <TotalTime>5032</TotalTime>
  <Words>481</Words>
  <Application>Microsoft Office PowerPoint</Application>
  <PresentationFormat>On-screen Show (4:3)</PresentationFormat>
  <Paragraphs>92</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Arial</vt:lpstr>
      <vt:lpstr>Wingdings</vt:lpstr>
      <vt:lpstr>AFRL template</vt:lpstr>
      <vt:lpstr>PowerPoint Presentation</vt:lpstr>
      <vt:lpstr>Capabilities</vt:lpstr>
      <vt:lpstr>Ongoing and Completed Projects</vt:lpstr>
      <vt:lpstr>SARL Rake 1: Setup</vt:lpstr>
      <vt:lpstr>SARL Rake 1: Results</vt:lpstr>
      <vt:lpstr>SARL Rake 2: Setup</vt:lpstr>
      <vt:lpstr>SARL Rake 2: Results</vt:lpstr>
      <vt:lpstr>VWT Rake: Setup</vt:lpstr>
      <vt:lpstr>VWT Rake: Results</vt:lpstr>
      <vt:lpstr>VWT Rake: Results</vt:lpstr>
      <vt:lpstr>VWT Rake: Results</vt:lpstr>
      <vt:lpstr>TGF Rake: Setup</vt:lpstr>
      <vt:lpstr>TGF Rake: Results</vt:lpstr>
      <vt:lpstr>TGF Rake: Results</vt:lpstr>
      <vt:lpstr>TGF Rake: Results</vt:lpstr>
      <vt:lpstr>Five-Hole Probe: Setup</vt:lpstr>
      <vt:lpstr>Five-Hole Probe: Results</vt:lpstr>
      <vt:lpstr>Five-Hole Probe: Results</vt:lpstr>
      <vt:lpstr>Five-Hole Probe: Results</vt:lpstr>
    </vt:vector>
  </TitlesOfParts>
  <Company>U.S Air Force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BUSCHER, AUSTIN J 1st Lt USAF AFMC AFRL/RQVX</dc:creator>
  <cp:lastModifiedBy>BUSCHER, AUSTIN J 1st Lt USAF AFMC AFRL/RQVX</cp:lastModifiedBy>
  <cp:revision>45</cp:revision>
  <dcterms:created xsi:type="dcterms:W3CDTF">2015-11-30T14:47:46Z</dcterms:created>
  <dcterms:modified xsi:type="dcterms:W3CDTF">2017-04-06T14:25:59Z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0x010100B90C5A85D10B964790454614F433FBAF</vt:lpwstr>
  </property>
  <property fmtid="{D5CDD505-2E9C-101B-9397-08002B2CF9AE}" pid="3" name="Enterprise Keywords">
    <vt:lpwstr/>
  </property>
  <property fmtid="{D5CDD505-2E9C-101B-9397-08002B2CF9AE}" pid="4" name="SIP_Label_Display">
    <vt:lpwstr>Export Controlled Information (ECI) [United States (US)]; </vt:lpwstr>
  </property>
</Properties>
</file>